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5"/>
  </p:notesMasterIdLst>
  <p:handoutMasterIdLst>
    <p:handoutMasterId r:id="rId26"/>
  </p:handoutMasterIdLst>
  <p:sldIdLst>
    <p:sldId id="297" r:id="rId6"/>
    <p:sldId id="310" r:id="rId7"/>
    <p:sldId id="323" r:id="rId8"/>
    <p:sldId id="328" r:id="rId9"/>
    <p:sldId id="278" r:id="rId10"/>
    <p:sldId id="289" r:id="rId11"/>
    <p:sldId id="301" r:id="rId12"/>
    <p:sldId id="331" r:id="rId13"/>
    <p:sldId id="306" r:id="rId14"/>
    <p:sldId id="335" r:id="rId15"/>
    <p:sldId id="325" r:id="rId16"/>
    <p:sldId id="321" r:id="rId17"/>
    <p:sldId id="330" r:id="rId18"/>
    <p:sldId id="314" r:id="rId19"/>
    <p:sldId id="313" r:id="rId20"/>
    <p:sldId id="285" r:id="rId21"/>
    <p:sldId id="338" r:id="rId22"/>
    <p:sldId id="334" r:id="rId23"/>
    <p:sldId id="298" r:id="rId2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9F5F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837" autoAdjust="0"/>
    <p:restoredTop sz="96399" autoAdjust="0"/>
  </p:normalViewPr>
  <p:slideViewPr>
    <p:cSldViewPr snapToGrid="0">
      <p:cViewPr varScale="1">
        <p:scale>
          <a:sx n="108" d="100"/>
          <a:sy n="108" d="100"/>
        </p:scale>
        <p:origin x="-100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-876" y="-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C2A0A-A8AC-4CC9-BF19-7949836FAC7D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51C1B-B14E-4F4F-92FF-F53F02341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3075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E530-0CBA-48EB-B17D-91110B96F5C6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04BCD-10C8-42A5-ABBA-D5D1FBF78B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349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spcAft>
                <a:spcPts val="1200"/>
              </a:spcAft>
              <a:buFontTx/>
              <a:buChar char="-"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Легитимные участники финансового рынка это кредитные организации и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некредитные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финансовые организации надзор за которыми осуществляет Банк России (ст.56 и ст.76.1 ФЗ № 86-ФЗ)</a:t>
            </a:r>
          </a:p>
          <a:p>
            <a:pPr marL="342900" lvl="0" indent="-342900">
              <a:spcAft>
                <a:spcPts val="1200"/>
              </a:spcAft>
              <a:buFontTx/>
              <a:buChar char="-"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Кредитные организации: банки (с базовой лицензией и с универсальной лицензией и небанковские кредитные организации); </a:t>
            </a:r>
            <a:endParaRPr lang="ru-RU" sz="1000" b="1" i="1" dirty="0">
              <a:solidFill>
                <a:srgbClr val="0070C0"/>
              </a:solidFill>
            </a:endParaRPr>
          </a:p>
          <a:p>
            <a:pPr marL="342900" lvl="0" indent="-342900">
              <a:spcAft>
                <a:spcPts val="300"/>
              </a:spcAft>
              <a:buFontTx/>
              <a:buChar char="-"/>
            </a:pP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Некредитные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финансовые: профессиональные участники рынка ценных бумаг; управляющие компании и специализированные депозитарии инвестиционного фонда, паевого инвестиционного фонда и негосударственного пенсионного фонда; акционерные инвестиционные фонды; клиринговые организации; организации осуществляющие функции центрального контрагента; организаторы торговли; центральный депозитарий; субъекты страхового дела; негосударственные пенсионные фонды;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микрофинансовые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организации; кредитные потребительские кооперативы; жилищные накопительные кооперативы; бюро кредитных историй; актуарии; кредитные рейтинговые агентства; сельскохозяйственные кредитные потребительские кооперативы; ломбарды.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8096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spcAft>
                <a:spcPts val="1200"/>
              </a:spcAft>
              <a:buFontTx/>
              <a:buChar char="-"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Легитимные участники финансового рынка это кредитные организации и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некредитные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финансовые организации надзор за которыми осуществляет Банк России (ст.56 и ст.76.1 ФЗ № 86-ФЗ)</a:t>
            </a:r>
          </a:p>
          <a:p>
            <a:pPr marL="342900" lvl="0" indent="-342900">
              <a:spcAft>
                <a:spcPts val="1200"/>
              </a:spcAft>
              <a:buFontTx/>
              <a:buChar char="-"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Кредитные организации: банки (с базовой лицензией и с универсальной лицензией и небанковские кредитные организации); </a:t>
            </a:r>
            <a:endParaRPr lang="ru-RU" sz="1000" b="1" i="1" dirty="0">
              <a:solidFill>
                <a:srgbClr val="0070C0"/>
              </a:solidFill>
            </a:endParaRPr>
          </a:p>
          <a:p>
            <a:pPr marL="342900" lvl="0" indent="-342900">
              <a:spcAft>
                <a:spcPts val="300"/>
              </a:spcAft>
              <a:buFontTx/>
              <a:buChar char="-"/>
            </a:pP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Некредитные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финансовые: профессиональные участники рынка ценных бумаг; управляющие компании и специализированные депозитарии инвестиционного фонда, паевого инвестиционного фонда и негосударственного пенсионного фонда; акционерные инвестиционные фонды; клиринговые организации; организации осуществляющие функции центрального контрагента; организаторы торговли; центральный депозитарий; субъекты страхового дела; негосударственные пенсионные фонды;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микрофинансовые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организации; кредитные потребительские кооперативы; жилищные накопительные кооперативы; бюро кредитных историй; актуарии; кредитные рейтинговые агентства; сельскохозяйственные кредитные потребительские кооперативы; ломбарды.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123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spcAft>
                <a:spcPts val="1200"/>
              </a:spcAft>
              <a:buFontTx/>
              <a:buChar char="-"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Легитимные участники финансового рынка это кредитные организации и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некредитные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финансовые организации надзор за которыми осуществляет Банк России (ст.56 и ст.76.1 ФЗ № 86-ФЗ)</a:t>
            </a:r>
          </a:p>
          <a:p>
            <a:pPr marL="342900" lvl="0" indent="-342900">
              <a:spcAft>
                <a:spcPts val="1200"/>
              </a:spcAft>
              <a:buFontTx/>
              <a:buChar char="-"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Кредитные организации: банки (с базовой лицензией и с универсальной лицензией и небанковские кредитные организации); </a:t>
            </a:r>
            <a:endParaRPr lang="ru-RU" sz="1000" b="1" i="1" dirty="0">
              <a:solidFill>
                <a:srgbClr val="0070C0"/>
              </a:solidFill>
            </a:endParaRPr>
          </a:p>
          <a:p>
            <a:pPr marL="342900" lvl="0" indent="-342900">
              <a:spcAft>
                <a:spcPts val="300"/>
              </a:spcAft>
              <a:buFontTx/>
              <a:buChar char="-"/>
            </a:pP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Некредитные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финансовые: профессиональные участники рынка ценных бумаг; управляющие компании и специализированные депозитарии инвестиционного фонда, паевого инвестиционного фонда и негосударственного пенсионного фонда; акционерные инвестиционные фонды; клиринговые организации; организации осуществляющие функции центрального контрагента; организаторы торговли; центральный депозитарий; субъекты страхового дела; негосударственные пенсионные фонды;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микрофинансовые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организации; кредитные потребительские кооперативы; жилищные накопительные кооперативы; бюро кредитных историй; актуарии; кредитные рейтинговые агентства; сельскохозяйственные кредитные потребительские кооперативы; ломбарды.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384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spcAft>
                <a:spcPts val="1200"/>
              </a:spcAft>
              <a:buFontTx/>
              <a:buChar char="-"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Легитимные участники финансового рынка это кредитные организации и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некредитные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финансовые организации надзор за которыми осуществляет Банк России (ст.56 и ст.76.1 ФЗ № 86-ФЗ)</a:t>
            </a:r>
          </a:p>
          <a:p>
            <a:pPr marL="342900" lvl="0" indent="-342900">
              <a:spcAft>
                <a:spcPts val="1200"/>
              </a:spcAft>
              <a:buFontTx/>
              <a:buChar char="-"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Кредитные организации: банки (с базовой лицензией и с универсальной лицензией и небанковские кредитные организации); </a:t>
            </a:r>
            <a:endParaRPr lang="ru-RU" sz="1000" b="1" i="1" dirty="0">
              <a:solidFill>
                <a:srgbClr val="0070C0"/>
              </a:solidFill>
            </a:endParaRPr>
          </a:p>
          <a:p>
            <a:pPr marL="342900" lvl="0" indent="-342900">
              <a:spcAft>
                <a:spcPts val="300"/>
              </a:spcAft>
              <a:buFontTx/>
              <a:buChar char="-"/>
            </a:pP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Некредитные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финансовые: профессиональные участники рынка ценных бумаг; управляющие компании и специализированные депозитарии инвестиционного фонда, паевого инвестиционного фонда и негосударственного пенсионного фонда; акционерные инвестиционные фонды; клиринговые организации; организации осуществляющие функции центрального контрагента; организаторы торговли; центральный депозитарий; субъекты страхового дела; негосударственные пенсионные фонды;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микрофинансовые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организации; кредитные потребительские кооперативы; жилищные накопительные кооперативы; бюро кредитных историй; актуарии; кредитные рейтинговые агентства; сельскохозяйственные кредитные потребительские кооперативы; ломбарды.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7879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FF4B885-5B69-4FE3-925A-37317C9E4C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145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1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xmlns="" id="{F2786F94-0219-4D50-AE47-BFADD0055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47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xmlns="" id="{08194C61-3908-4D9E-ADA8-AD85B6B49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3950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849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3609974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2" y="1971675"/>
            <a:ext cx="3609972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xmlns="" id="{DCBD97CA-2B21-43E5-B3A6-4E3A6887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990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xmlns="" id="{9BB48594-CDF5-4760-829E-7067E397D5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990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8EDE3255-D331-473E-9F80-45DF45BC78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482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xmlns="" id="{988FBD5B-1F8B-4DA1-9167-A98867F784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82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9094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xmlns="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388" y="3990975"/>
            <a:ext cx="11325225" cy="2435225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656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4591050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xmlns="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3950" y="1971675"/>
            <a:ext cx="26749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Диаграмма 3">
            <a:extLst>
              <a:ext uri="{FF2B5EF4-FFF2-40B4-BE49-F238E27FC236}">
                <a16:creationId xmlns:a16="http://schemas.microsoft.com/office/drawing/2014/main" xmlns="" id="{167A4ACF-9947-4AF0-89F5-3536622AB2A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090025" y="1971675"/>
            <a:ext cx="266858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7080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3609975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xmlns="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279901" y="1971675"/>
            <a:ext cx="7478712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7214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266541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xmlns="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317875" y="1971675"/>
            <a:ext cx="84407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6879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xmlns="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1971675"/>
            <a:ext cx="1132522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0921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xmlns="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4010025"/>
            <a:ext cx="11325226" cy="241458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89973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9" name="Рисунок 6">
            <a:extLst>
              <a:ext uri="{FF2B5EF4-FFF2-40B4-BE49-F238E27FC236}">
                <a16:creationId xmlns:a16="http://schemas.microsoft.com/office/drawing/2014/main" xmlns="" id="{2D09C9D3-356B-3846-94B4-E4F8438C6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3253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xmlns="" id="{D60555C7-2B73-3049-8C33-F281723F5299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B34D0E2B-3A67-2B4B-B4DC-13F339FB52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069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8991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xmlns="" id="{149720B7-F087-0D46-8716-D12F8DD5635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DF16A914-AF66-C045-9B76-8BF5E5293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1303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xmlns="" id="{1D350056-7D55-234D-9A03-20C0F8E9F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239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xmlns="" id="{576F7CF3-5215-9E41-B00F-A2467B5A406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BC34E9FA-E708-6144-89C3-CDB66D4AF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709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xmlns="" id="{D893A5DB-B2E0-3B4E-9B24-2C07CA7DBDEE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B285BCAC-AE70-3F4C-A015-C62A1A4A81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8664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xmlns="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xmlns="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xmlns="" id="{8B871CEC-3811-5343-8FD4-E15214D6F1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5300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2">
    <p:bg>
      <p:bgPr>
        <a:gradFill>
          <a:gsLst>
            <a:gs pos="100000">
              <a:schemeClr val="accent6"/>
            </a:gs>
            <a:gs pos="0">
              <a:schemeClr val="accent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xmlns="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xmlns="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xmlns="" id="{38EFE22E-1DF4-C14C-9E2C-9B1D944171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8235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743" y="3844925"/>
            <a:ext cx="5770563" cy="2636838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xmlns="" id="{8FCCF32E-0F6E-4544-A5DF-207C316A6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6464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299"/>
            <a:ext cx="11325224" cy="2303463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3537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7"/>
            <a:ext cx="3568700" cy="521731"/>
          </a:xfrm>
        </p:spPr>
        <p:txBody>
          <a:bodyPr anchor="ctr">
            <a:normAutofit/>
          </a:bodyPr>
          <a:lstStyle>
            <a:lvl1pPr marL="0" indent="0">
              <a:buNone/>
              <a:defRPr sz="933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47185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82"/>
            <a:ext cx="3568700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140038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xmlns="" id="{34CC37E1-89DB-F54C-A285-B011317DB0C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198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xmlns="" id="{868D1A79-0555-C24E-AC19-8597029C75B0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593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xmlns="" id="{20E5DCE5-DCC6-9D49-9FD7-9D01D8772A13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105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477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18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xmlns="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7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xmlns="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50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xmlns="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002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xmlns="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388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xmlns="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787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xmlns="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3950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xmlns="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002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09053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555466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1" y="1971675"/>
            <a:ext cx="5554659" cy="4452938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519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6069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3" y="1975652"/>
            <a:ext cx="11320460" cy="2761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7438" y="431800"/>
            <a:ext cx="8439150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Колонтитул раздела или подраздела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1CB045B0-C148-4BCB-A129-CADC19CDA1E7}"/>
              </a:ext>
            </a:extLst>
          </p:cNvPr>
          <p:cNvCxnSpPr/>
          <p:nvPr userDrawn="1"/>
        </p:nvCxnSpPr>
        <p:spPr>
          <a:xfrm>
            <a:off x="433388" y="866775"/>
            <a:ext cx="1132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388" y="437814"/>
            <a:ext cx="1237966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89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70" r:id="rId3"/>
    <p:sldLayoutId id="2147483661" r:id="rId4"/>
    <p:sldLayoutId id="2147483671" r:id="rId5"/>
    <p:sldLayoutId id="2147483672" r:id="rId6"/>
    <p:sldLayoutId id="2147483658" r:id="rId7"/>
    <p:sldLayoutId id="2147483657" r:id="rId8"/>
    <p:sldLayoutId id="2147483650" r:id="rId9"/>
    <p:sldLayoutId id="2147483651" r:id="rId10"/>
    <p:sldLayoutId id="2147483652" r:id="rId11"/>
    <p:sldLayoutId id="2147483669" r:id="rId12"/>
    <p:sldLayoutId id="2147483653" r:id="rId13"/>
    <p:sldLayoutId id="2147483654" r:id="rId14"/>
    <p:sldLayoutId id="2147483655" r:id="rId15"/>
    <p:sldLayoutId id="2147483656" r:id="rId16"/>
    <p:sldLayoutId id="2147483668" r:id="rId17"/>
    <p:sldLayoutId id="2147483662" r:id="rId18"/>
    <p:sldLayoutId id="2147483673" r:id="rId19"/>
    <p:sldLayoutId id="2147483674" r:id="rId20"/>
    <p:sldLayoutId id="2147483663" r:id="rId21"/>
    <p:sldLayoutId id="2147483675" r:id="rId22"/>
    <p:sldLayoutId id="2147483676" r:id="rId23"/>
    <p:sldLayoutId id="2147483666" r:id="rId24"/>
    <p:sldLayoutId id="2147483667" r:id="rId25"/>
    <p:sldLayoutId id="2147483664" r:id="rId26"/>
    <p:sldLayoutId id="2147483665" r:id="rId27"/>
    <p:sldLayoutId id="2147483677" r:id="rId28"/>
    <p:sldLayoutId id="2147483678" r:id="rId2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4047" userDrawn="1">
          <p15:clr>
            <a:srgbClr val="F26B43"/>
          </p15:clr>
        </p15:guide>
        <p15:guide id="2" pos="7407" userDrawn="1">
          <p15:clr>
            <a:srgbClr val="F26B43"/>
          </p15:clr>
        </p15:guide>
        <p15:guide id="3" pos="273" userDrawn="1">
          <p15:clr>
            <a:srgbClr val="F26B43"/>
          </p15:clr>
        </p15:guide>
        <p15:guide id="4" orient="horz" pos="272" userDrawn="1">
          <p15:clr>
            <a:srgbClr val="F26B43"/>
          </p15:clr>
        </p15:guide>
        <p15:guide id="5" pos="879" userDrawn="1">
          <p15:clr>
            <a:srgbClr val="F26B43"/>
          </p15:clr>
        </p15:guide>
        <p15:guide id="6" pos="741" userDrawn="1">
          <p15:clr>
            <a:srgbClr val="F26B43"/>
          </p15:clr>
        </p15:guide>
        <p15:guide id="7" pos="1368" userDrawn="1">
          <p15:clr>
            <a:srgbClr val="F26B43"/>
          </p15:clr>
        </p15:guide>
        <p15:guide id="8" pos="1485" userDrawn="1">
          <p15:clr>
            <a:srgbClr val="F26B43"/>
          </p15:clr>
        </p15:guide>
        <p15:guide id="9" pos="1952" userDrawn="1">
          <p15:clr>
            <a:srgbClr val="F26B43"/>
          </p15:clr>
        </p15:guide>
        <p15:guide id="10" pos="2090" userDrawn="1">
          <p15:clr>
            <a:srgbClr val="F26B43"/>
          </p15:clr>
        </p15:guide>
        <p15:guide id="11" pos="2547" userDrawn="1">
          <p15:clr>
            <a:srgbClr val="F26B43"/>
          </p15:clr>
        </p15:guide>
        <p15:guide id="12" pos="2696" userDrawn="1">
          <p15:clr>
            <a:srgbClr val="F26B43"/>
          </p15:clr>
        </p15:guide>
        <p15:guide id="13" pos="3165" userDrawn="1">
          <p15:clr>
            <a:srgbClr val="F26B43"/>
          </p15:clr>
        </p15:guide>
        <p15:guide id="14" pos="3300" userDrawn="1">
          <p15:clr>
            <a:srgbClr val="F26B43"/>
          </p15:clr>
        </p15:guide>
        <p15:guide id="15" pos="3772" userDrawn="1">
          <p15:clr>
            <a:srgbClr val="F26B43"/>
          </p15:clr>
        </p15:guide>
        <p15:guide id="16" pos="3908" userDrawn="1">
          <p15:clr>
            <a:srgbClr val="F26B43"/>
          </p15:clr>
        </p15:guide>
        <p15:guide id="17" pos="4377" userDrawn="1">
          <p15:clr>
            <a:srgbClr val="F26B43"/>
          </p15:clr>
        </p15:guide>
        <p15:guide id="18" pos="4512" userDrawn="1">
          <p15:clr>
            <a:srgbClr val="F26B43"/>
          </p15:clr>
        </p15:guide>
        <p15:guide id="19" pos="4985" userDrawn="1">
          <p15:clr>
            <a:srgbClr val="F26B43"/>
          </p15:clr>
        </p15:guide>
        <p15:guide id="20" pos="5118" userDrawn="1">
          <p15:clr>
            <a:srgbClr val="F26B43"/>
          </p15:clr>
        </p15:guide>
        <p15:guide id="21" pos="5589" userDrawn="1">
          <p15:clr>
            <a:srgbClr val="F26B43"/>
          </p15:clr>
        </p15:guide>
        <p15:guide id="22" pos="5726" userDrawn="1">
          <p15:clr>
            <a:srgbClr val="F26B43"/>
          </p15:clr>
        </p15:guide>
        <p15:guide id="23" pos="6195" userDrawn="1">
          <p15:clr>
            <a:srgbClr val="F26B43"/>
          </p15:clr>
        </p15:guide>
        <p15:guide id="24" pos="6332" userDrawn="1">
          <p15:clr>
            <a:srgbClr val="F26B43"/>
          </p15:clr>
        </p15:guide>
        <p15:guide id="25" pos="6801" userDrawn="1">
          <p15:clr>
            <a:srgbClr val="F26B43"/>
          </p15:clr>
        </p15:guide>
        <p15:guide id="26" pos="6938" userDrawn="1">
          <p15:clr>
            <a:srgbClr val="F26B43"/>
          </p15:clr>
        </p15:guide>
        <p15:guide id="27" orient="horz" pos="2160" userDrawn="1">
          <p15:clr>
            <a:srgbClr val="F26B43"/>
          </p15:clr>
        </p15:guide>
        <p15:guide id="28" orient="horz" pos="696" userDrawn="1">
          <p15:clr>
            <a:srgbClr val="F26B43"/>
          </p15:clr>
        </p15:guide>
        <p15:guide id="29" orient="horz" pos="1242" userDrawn="1">
          <p15:clr>
            <a:srgbClr val="F26B43"/>
          </p15:clr>
        </p15:guide>
        <p15:guide id="30" orient="horz" pos="1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r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cbr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cbr.ru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cbr.r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r.ru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4698649A-7758-45EF-AF2D-2D0D63B918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6928" y="4132151"/>
            <a:ext cx="5283199" cy="2117725"/>
          </a:xfrm>
        </p:spPr>
        <p:txBody>
          <a:bodyPr/>
          <a:lstStyle/>
          <a:p>
            <a:r>
              <a:rPr lang="ru-RU" dirty="0" smtClean="0"/>
              <a:t>Как распознать рекламу нелегальных услуг на финансовом рынке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63B68B3-1134-454F-9198-1680EF4F71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1836" y="6192503"/>
            <a:ext cx="4062411" cy="276197"/>
          </a:xfrm>
        </p:spPr>
        <p:txBody>
          <a:bodyPr/>
          <a:lstStyle/>
          <a:p>
            <a:r>
              <a:rPr lang="ru-RU" dirty="0"/>
              <a:t>2020 г.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7F292AD-05CE-DA4E-A96A-25A89642F9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877"/>
          <a:stretch/>
        </p:blipFill>
        <p:spPr>
          <a:xfrm>
            <a:off x="7403211" y="175260"/>
            <a:ext cx="3958209" cy="325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382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CED9FB5-1DAF-4D77-9C86-CCB8C23CF3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18318" y="3490591"/>
            <a:ext cx="5554663" cy="1965324"/>
          </a:xfrm>
        </p:spPr>
        <p:txBody>
          <a:bodyPr/>
          <a:lstStyle/>
          <a:p>
            <a:r>
              <a:rPr lang="ru-RU" sz="2800" dirty="0"/>
              <a:t>ВНИМАНИЕ, </a:t>
            </a:r>
          </a:p>
          <a:p>
            <a:r>
              <a:rPr lang="ru-RU" sz="2800" dirty="0"/>
              <a:t>ФИНАНСОВАЯ ПИРАМИДА!</a:t>
            </a:r>
          </a:p>
        </p:txBody>
      </p:sp>
    </p:spTree>
    <p:extLst>
      <p:ext uri="{BB962C8B-B14F-4D97-AF65-F5344CB8AC3E}">
        <p14:creationId xmlns:p14="http://schemas.microsoft.com/office/powerpoint/2010/main" xmlns="" val="60953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F1C3DD-7C22-42CA-9FDD-F8A0A25A3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06763" y="5599529"/>
            <a:ext cx="11437306" cy="40286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sz="1200" i="1" dirty="0" smtClean="0"/>
              <a:t>* Приведен </a:t>
            </a:r>
            <a:r>
              <a:rPr lang="ru-RU" sz="1200" i="1" dirty="0"/>
              <a:t>неполный перечень </a:t>
            </a:r>
            <a:r>
              <a:rPr lang="ru-RU" sz="1200" i="1" dirty="0" smtClean="0"/>
              <a:t>признаков. Финансовая </a:t>
            </a:r>
            <a:r>
              <a:rPr lang="ru-RU" sz="1200" i="1" dirty="0"/>
              <a:t>пирамида может обладать </a:t>
            </a:r>
            <a:r>
              <a:rPr lang="ru-RU" sz="1200" i="1" dirty="0" smtClean="0"/>
              <a:t>несколькими </a:t>
            </a:r>
            <a:r>
              <a:rPr lang="ru-RU" sz="1200" i="1" dirty="0"/>
              <a:t>указанными признаками </a:t>
            </a:r>
            <a:r>
              <a:rPr lang="ru-RU" sz="1200" i="1" dirty="0" smtClean="0"/>
              <a:t>одновременно </a:t>
            </a:r>
          </a:p>
          <a:p>
            <a:r>
              <a:rPr lang="ru-RU" sz="1200" i="1" dirty="0" smtClean="0"/>
              <a:t> Не каждая организация, обладающая указанными признаками, является финансовой пирамидой</a:t>
            </a:r>
          </a:p>
          <a:p>
            <a:r>
              <a:rPr lang="ru-RU" sz="1200" i="1" dirty="0"/>
              <a:t>** Информация о средневзвешенных процентных ставках по привлеченным кредитными организациями вкладам (депозитам) физических лиц публикуется на официальном сайте Банка России (</a:t>
            </a:r>
            <a:r>
              <a:rPr lang="ru-RU" sz="1200" i="1" dirty="0">
                <a:hlinkClick r:id="rId3"/>
              </a:rPr>
              <a:t>www.cbr.ru</a:t>
            </a:r>
            <a:r>
              <a:rPr lang="ru-RU" sz="1200" i="1" dirty="0"/>
              <a:t>) в разделе Документы и данные/ Статистика/ Календарь публикации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6C0D4A74-6901-2748-BEE0-F2AE055BC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1314490"/>
            <a:ext cx="11325225" cy="606994"/>
          </a:xfrm>
        </p:spPr>
        <p:txBody>
          <a:bodyPr/>
          <a:lstStyle/>
          <a:p>
            <a:r>
              <a:rPr lang="ru-RU" sz="2000" dirty="0"/>
              <a:t>Признаки </a:t>
            </a:r>
            <a:r>
              <a:rPr lang="ru-RU" sz="2000" dirty="0" smtClean="0"/>
              <a:t>финансовой пирамиды*</a:t>
            </a:r>
            <a:endParaRPr lang="ru-RU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147C74-80A9-744F-8217-2EBF8C06FE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2187" y="1313564"/>
            <a:ext cx="3969275" cy="43473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B87CB5A-9CBF-8147-9E5D-9F1924D0E80C}"/>
              </a:ext>
            </a:extLst>
          </p:cNvPr>
          <p:cNvSpPr txBox="1"/>
          <p:nvPr/>
        </p:nvSpPr>
        <p:spPr>
          <a:xfrm>
            <a:off x="1120008" y="1766927"/>
            <a:ext cx="694722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Clr>
                <a:schemeClr val="accent1"/>
              </a:buClr>
            </a:pPr>
            <a:r>
              <a:rPr lang="ru-RU" sz="1600" dirty="0"/>
              <a:t>Привлечение денежных средств граждан, в том числе  для участия в различных проектах</a:t>
            </a:r>
          </a:p>
          <a:p>
            <a:pPr>
              <a:spcAft>
                <a:spcPts val="1800"/>
              </a:spcAft>
              <a:buClr>
                <a:schemeClr val="accent1"/>
              </a:buClr>
            </a:pPr>
            <a:r>
              <a:rPr lang="ru-RU" sz="1600" dirty="0"/>
              <a:t>Обещание высокой доходности, значительно превышающей ключевую ставку Банка России, а также </a:t>
            </a:r>
            <a:r>
              <a:rPr lang="ru-RU" sz="1600" dirty="0" smtClean="0"/>
              <a:t>средневзвешенные </a:t>
            </a:r>
            <a:r>
              <a:rPr lang="ru-RU" sz="1600" dirty="0"/>
              <a:t>процентные </a:t>
            </a:r>
            <a:r>
              <a:rPr lang="ru-RU" sz="1600" dirty="0" smtClean="0"/>
              <a:t>ставки**</a:t>
            </a:r>
            <a:endParaRPr lang="en-US" sz="1600" dirty="0"/>
          </a:p>
          <a:p>
            <a:pPr>
              <a:spcAft>
                <a:spcPts val="1800"/>
              </a:spcAft>
              <a:buClr>
                <a:schemeClr val="accent1"/>
              </a:buClr>
            </a:pPr>
            <a:r>
              <a:rPr lang="ru-RU" sz="1600" dirty="0" smtClean="0"/>
              <a:t>Наличие </a:t>
            </a:r>
            <a:r>
              <a:rPr lang="ru-RU" sz="1600" dirty="0"/>
              <a:t>предварительных взносов как условие участия</a:t>
            </a:r>
          </a:p>
          <a:p>
            <a:pPr>
              <a:spcAft>
                <a:spcPts val="1800"/>
              </a:spcAft>
              <a:buClr>
                <a:schemeClr val="accent1"/>
              </a:buClr>
            </a:pPr>
            <a:r>
              <a:rPr lang="ru-RU" sz="1600" dirty="0"/>
              <a:t>Наличие информации о страховании вложений (инвестиций</a:t>
            </a:r>
            <a:r>
              <a:rPr lang="ru-RU" sz="1600" dirty="0" smtClean="0"/>
              <a:t>) </a:t>
            </a:r>
            <a:r>
              <a:rPr lang="ru-RU" sz="1600" dirty="0" smtClean="0">
                <a:solidFill>
                  <a:sysClr val="windowText" lastClr="000000"/>
                </a:solidFill>
              </a:rPr>
              <a:t>может </a:t>
            </a:r>
            <a:r>
              <a:rPr lang="ru-RU" sz="1600" dirty="0">
                <a:solidFill>
                  <a:sysClr val="windowText" lastClr="000000"/>
                </a:solidFill>
              </a:rPr>
              <a:t>вводить потребителя в заблуждение и восприниматься им как аналогия системы страхования вкладов, участниками которой являются только </a:t>
            </a:r>
            <a:r>
              <a:rPr lang="ru-RU" sz="1600" dirty="0" smtClean="0">
                <a:solidFill>
                  <a:sysClr val="windowText" lastClr="000000"/>
                </a:solidFill>
              </a:rPr>
              <a:t>банки</a:t>
            </a:r>
            <a:endParaRPr lang="ru-RU" sz="1600" dirty="0"/>
          </a:p>
          <a:p>
            <a:pPr>
              <a:spcAft>
                <a:spcPts val="1800"/>
              </a:spcAft>
              <a:buClr>
                <a:schemeClr val="accent1"/>
              </a:buClr>
            </a:pPr>
            <a:r>
              <a:rPr lang="ru-RU" sz="1600" dirty="0" smtClean="0"/>
              <a:t>У </a:t>
            </a:r>
            <a:r>
              <a:rPr lang="ru-RU" sz="1600" dirty="0"/>
              <a:t>компании отсутствует лицензия/разрешение Банка </a:t>
            </a:r>
            <a:r>
              <a:rPr lang="ru-RU" sz="1600" dirty="0" smtClean="0"/>
              <a:t>России</a:t>
            </a:r>
            <a:endParaRPr lang="en-US" sz="1600" dirty="0"/>
          </a:p>
        </p:txBody>
      </p:sp>
      <p:sp>
        <p:nvSpPr>
          <p:cNvPr id="13" name="[T2O] TextBox 21">
            <a:extLst>
              <a:ext uri="{FF2B5EF4-FFF2-40B4-BE49-F238E27FC236}">
                <a16:creationId xmlns:a16="http://schemas.microsoft.com/office/drawing/2014/main" xmlns="" id="{FA938A09-786F-F349-851A-0F1BE01EF9A8}"/>
              </a:ext>
            </a:extLst>
          </p:cNvPr>
          <p:cNvSpPr>
            <a:spLocks noChangeAspect="1"/>
          </p:cNvSpPr>
          <p:nvPr/>
        </p:nvSpPr>
        <p:spPr>
          <a:xfrm>
            <a:off x="866775" y="1811549"/>
            <a:ext cx="79920" cy="251999"/>
          </a:xfrm>
          <a:custGeom>
            <a:avLst/>
            <a:gdLst/>
            <a:ahLst/>
            <a:cxnLst/>
            <a:rect l="l" t="t" r="r" b="b"/>
            <a:pathLst>
              <a:path w="90926" h="286702">
                <a:moveTo>
                  <a:pt x="0" y="0"/>
                </a:moveTo>
                <a:lnTo>
                  <a:pt x="90926" y="0"/>
                </a:lnTo>
                <a:lnTo>
                  <a:pt x="90926" y="286702"/>
                </a:lnTo>
                <a:lnTo>
                  <a:pt x="70038" y="286702"/>
                </a:lnTo>
                <a:lnTo>
                  <a:pt x="70038" y="18840"/>
                </a:lnTo>
                <a:lnTo>
                  <a:pt x="0" y="188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[T2O] TextBox 22">
            <a:extLst>
              <a:ext uri="{FF2B5EF4-FFF2-40B4-BE49-F238E27FC236}">
                <a16:creationId xmlns:a16="http://schemas.microsoft.com/office/drawing/2014/main" xmlns="" id="{4D582139-2DB3-424C-8387-5FCBCEA1C046}"/>
              </a:ext>
            </a:extLst>
          </p:cNvPr>
          <p:cNvSpPr>
            <a:spLocks noChangeAspect="1"/>
          </p:cNvSpPr>
          <p:nvPr/>
        </p:nvSpPr>
        <p:spPr>
          <a:xfrm>
            <a:off x="867425" y="2491882"/>
            <a:ext cx="178722" cy="251999"/>
          </a:xfrm>
          <a:custGeom>
            <a:avLst/>
            <a:gdLst/>
            <a:ahLst/>
            <a:cxnLst/>
            <a:rect l="l" t="t" r="r" b="b"/>
            <a:pathLst>
              <a:path w="204787" h="288750">
                <a:moveTo>
                  <a:pt x="98707" y="0"/>
                </a:moveTo>
                <a:cubicBezTo>
                  <a:pt x="126831" y="0"/>
                  <a:pt x="149222" y="6826"/>
                  <a:pt x="165878" y="20478"/>
                </a:cubicBezTo>
                <a:cubicBezTo>
                  <a:pt x="182534" y="34131"/>
                  <a:pt x="190862" y="52562"/>
                  <a:pt x="190862" y="75771"/>
                </a:cubicBezTo>
                <a:cubicBezTo>
                  <a:pt x="190862" y="90516"/>
                  <a:pt x="187585" y="104578"/>
                  <a:pt x="181032" y="117957"/>
                </a:cubicBezTo>
                <a:cubicBezTo>
                  <a:pt x="174479" y="131337"/>
                  <a:pt x="162192" y="146901"/>
                  <a:pt x="144170" y="164649"/>
                </a:cubicBezTo>
                <a:lnTo>
                  <a:pt x="38500" y="269910"/>
                </a:lnTo>
                <a:lnTo>
                  <a:pt x="204787" y="269910"/>
                </a:lnTo>
                <a:lnTo>
                  <a:pt x="204787" y="288750"/>
                </a:lnTo>
                <a:lnTo>
                  <a:pt x="7782" y="288750"/>
                </a:lnTo>
                <a:lnTo>
                  <a:pt x="7782" y="274005"/>
                </a:lnTo>
                <a:lnTo>
                  <a:pt x="129016" y="153590"/>
                </a:lnTo>
                <a:cubicBezTo>
                  <a:pt x="144853" y="137753"/>
                  <a:pt x="155570" y="124169"/>
                  <a:pt x="161168" y="112838"/>
                </a:cubicBezTo>
                <a:cubicBezTo>
                  <a:pt x="166765" y="101506"/>
                  <a:pt x="169564" y="89833"/>
                  <a:pt x="169564" y="77819"/>
                </a:cubicBezTo>
                <a:cubicBezTo>
                  <a:pt x="169564" y="59525"/>
                  <a:pt x="163352" y="45190"/>
                  <a:pt x="150928" y="34814"/>
                </a:cubicBezTo>
                <a:cubicBezTo>
                  <a:pt x="138504" y="24438"/>
                  <a:pt x="120551" y="19250"/>
                  <a:pt x="97069" y="19250"/>
                </a:cubicBezTo>
                <a:cubicBezTo>
                  <a:pt x="79048" y="19250"/>
                  <a:pt x="63279" y="21980"/>
                  <a:pt x="49763" y="27441"/>
                </a:cubicBezTo>
                <a:cubicBezTo>
                  <a:pt x="36247" y="32902"/>
                  <a:pt x="24574" y="41230"/>
                  <a:pt x="14744" y="52425"/>
                </a:cubicBezTo>
                <a:lnTo>
                  <a:pt x="0" y="39319"/>
                </a:lnTo>
                <a:cubicBezTo>
                  <a:pt x="10922" y="26759"/>
                  <a:pt x="24779" y="17065"/>
                  <a:pt x="41572" y="10239"/>
                </a:cubicBezTo>
                <a:cubicBezTo>
                  <a:pt x="58364" y="3413"/>
                  <a:pt x="77409" y="0"/>
                  <a:pt x="987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[T2O] TextBox 23">
            <a:extLst>
              <a:ext uri="{FF2B5EF4-FFF2-40B4-BE49-F238E27FC236}">
                <a16:creationId xmlns:a16="http://schemas.microsoft.com/office/drawing/2014/main" xmlns="" id="{4D00F6B7-55F4-EE4B-8E4F-7624A3A20879}"/>
              </a:ext>
            </a:extLst>
          </p:cNvPr>
          <p:cNvSpPr>
            <a:spLocks noChangeAspect="1"/>
          </p:cNvSpPr>
          <p:nvPr/>
        </p:nvSpPr>
        <p:spPr>
          <a:xfrm>
            <a:off x="870284" y="3235215"/>
            <a:ext cx="175863" cy="251999"/>
          </a:xfrm>
          <a:custGeom>
            <a:avLst/>
            <a:gdLst/>
            <a:ahLst/>
            <a:cxnLst/>
            <a:rect l="l" t="t" r="r" b="b"/>
            <a:pathLst>
              <a:path w="201511" h="288750">
                <a:moveTo>
                  <a:pt x="10649" y="0"/>
                </a:moveTo>
                <a:lnTo>
                  <a:pt x="190452" y="0"/>
                </a:lnTo>
                <a:lnTo>
                  <a:pt x="190452" y="14744"/>
                </a:lnTo>
                <a:lnTo>
                  <a:pt x="104441" y="124920"/>
                </a:lnTo>
                <a:cubicBezTo>
                  <a:pt x="136115" y="125739"/>
                  <a:pt x="160212" y="133453"/>
                  <a:pt x="176731" y="148061"/>
                </a:cubicBezTo>
                <a:cubicBezTo>
                  <a:pt x="193251" y="162669"/>
                  <a:pt x="201511" y="181987"/>
                  <a:pt x="201511" y="206016"/>
                </a:cubicBezTo>
                <a:cubicBezTo>
                  <a:pt x="201511" y="222126"/>
                  <a:pt x="197688" y="236393"/>
                  <a:pt x="190042" y="248816"/>
                </a:cubicBezTo>
                <a:cubicBezTo>
                  <a:pt x="182397" y="261240"/>
                  <a:pt x="170997" y="271002"/>
                  <a:pt x="155843" y="278101"/>
                </a:cubicBezTo>
                <a:cubicBezTo>
                  <a:pt x="140689" y="285200"/>
                  <a:pt x="122463" y="288750"/>
                  <a:pt x="101165" y="288750"/>
                </a:cubicBezTo>
                <a:cubicBezTo>
                  <a:pt x="80413" y="288750"/>
                  <a:pt x="60890" y="285269"/>
                  <a:pt x="42595" y="278306"/>
                </a:cubicBezTo>
                <a:cubicBezTo>
                  <a:pt x="24301" y="271343"/>
                  <a:pt x="10102" y="261991"/>
                  <a:pt x="0" y="250250"/>
                </a:cubicBezTo>
                <a:lnTo>
                  <a:pt x="10649" y="234277"/>
                </a:lnTo>
                <a:cubicBezTo>
                  <a:pt x="19932" y="244652"/>
                  <a:pt x="32561" y="253117"/>
                  <a:pt x="48534" y="259670"/>
                </a:cubicBezTo>
                <a:cubicBezTo>
                  <a:pt x="64508" y="266223"/>
                  <a:pt x="82051" y="269500"/>
                  <a:pt x="101165" y="269500"/>
                </a:cubicBezTo>
                <a:cubicBezTo>
                  <a:pt x="126558" y="269500"/>
                  <a:pt x="146081" y="263834"/>
                  <a:pt x="159734" y="252503"/>
                </a:cubicBezTo>
                <a:cubicBezTo>
                  <a:pt x="173386" y="241171"/>
                  <a:pt x="180213" y="225675"/>
                  <a:pt x="180213" y="206016"/>
                </a:cubicBezTo>
                <a:cubicBezTo>
                  <a:pt x="180213" y="186083"/>
                  <a:pt x="173250" y="170519"/>
                  <a:pt x="159324" y="159324"/>
                </a:cubicBezTo>
                <a:cubicBezTo>
                  <a:pt x="145399" y="148129"/>
                  <a:pt x="124510" y="142532"/>
                  <a:pt x="96659" y="142532"/>
                </a:cubicBezTo>
                <a:lnTo>
                  <a:pt x="78638" y="142532"/>
                </a:lnTo>
                <a:lnTo>
                  <a:pt x="78638" y="127377"/>
                </a:lnTo>
                <a:lnTo>
                  <a:pt x="163420" y="18840"/>
                </a:lnTo>
                <a:lnTo>
                  <a:pt x="10649" y="188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[T2O] TextBox 24">
            <a:extLst>
              <a:ext uri="{FF2B5EF4-FFF2-40B4-BE49-F238E27FC236}">
                <a16:creationId xmlns:a16="http://schemas.microsoft.com/office/drawing/2014/main" xmlns="" id="{E3FE0489-9761-3A4A-A3AA-66D9484E4E34}"/>
              </a:ext>
            </a:extLst>
          </p:cNvPr>
          <p:cNvSpPr>
            <a:spLocks noChangeAspect="1"/>
          </p:cNvSpPr>
          <p:nvPr/>
        </p:nvSpPr>
        <p:spPr>
          <a:xfrm>
            <a:off x="866775" y="3726549"/>
            <a:ext cx="215084" cy="251999"/>
          </a:xfrm>
          <a:custGeom>
            <a:avLst/>
            <a:gdLst/>
            <a:ahLst/>
            <a:cxnLst/>
            <a:rect l="l" t="t" r="r" b="b"/>
            <a:pathLst>
              <a:path w="244107" h="286702">
                <a:moveTo>
                  <a:pt x="155638" y="0"/>
                </a:moveTo>
                <a:lnTo>
                  <a:pt x="178984" y="0"/>
                </a:lnTo>
                <a:lnTo>
                  <a:pt x="26213" y="188814"/>
                </a:lnTo>
                <a:lnTo>
                  <a:pt x="163830" y="188814"/>
                </a:lnTo>
                <a:lnTo>
                  <a:pt x="163830" y="118776"/>
                </a:lnTo>
                <a:lnTo>
                  <a:pt x="183899" y="118776"/>
                </a:lnTo>
                <a:lnTo>
                  <a:pt x="183899" y="188814"/>
                </a:lnTo>
                <a:lnTo>
                  <a:pt x="244107" y="188814"/>
                </a:lnTo>
                <a:lnTo>
                  <a:pt x="244107" y="207245"/>
                </a:lnTo>
                <a:lnTo>
                  <a:pt x="183899" y="207245"/>
                </a:lnTo>
                <a:lnTo>
                  <a:pt x="183899" y="286702"/>
                </a:lnTo>
                <a:lnTo>
                  <a:pt x="163420" y="286702"/>
                </a:lnTo>
                <a:lnTo>
                  <a:pt x="163420" y="207245"/>
                </a:lnTo>
                <a:lnTo>
                  <a:pt x="0" y="207245"/>
                </a:lnTo>
                <a:lnTo>
                  <a:pt x="0" y="1920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[T2O] TextBox 25">
            <a:extLst>
              <a:ext uri="{FF2B5EF4-FFF2-40B4-BE49-F238E27FC236}">
                <a16:creationId xmlns:a16="http://schemas.microsoft.com/office/drawing/2014/main" xmlns="" id="{B6FCFE5D-9BC3-E240-9E1D-12983C8D87E5}"/>
              </a:ext>
            </a:extLst>
          </p:cNvPr>
          <p:cNvSpPr>
            <a:spLocks noChangeAspect="1"/>
          </p:cNvSpPr>
          <p:nvPr/>
        </p:nvSpPr>
        <p:spPr>
          <a:xfrm>
            <a:off x="866775" y="4835216"/>
            <a:ext cx="156130" cy="251999"/>
          </a:xfrm>
          <a:custGeom>
            <a:avLst/>
            <a:gdLst/>
            <a:ahLst/>
            <a:cxnLst/>
            <a:rect l="l" t="t" r="r" b="b"/>
            <a:pathLst>
              <a:path w="201101" h="288750">
                <a:moveTo>
                  <a:pt x="34404" y="0"/>
                </a:moveTo>
                <a:lnTo>
                  <a:pt x="186357" y="0"/>
                </a:lnTo>
                <a:lnTo>
                  <a:pt x="186357" y="18840"/>
                </a:lnTo>
                <a:lnTo>
                  <a:pt x="52016" y="18840"/>
                </a:lnTo>
                <a:lnTo>
                  <a:pt x="40958" y="120005"/>
                </a:lnTo>
                <a:lnTo>
                  <a:pt x="81915" y="120005"/>
                </a:lnTo>
                <a:cubicBezTo>
                  <a:pt x="123692" y="120005"/>
                  <a:pt x="154000" y="127309"/>
                  <a:pt x="172841" y="141917"/>
                </a:cubicBezTo>
                <a:cubicBezTo>
                  <a:pt x="191681" y="156526"/>
                  <a:pt x="201101" y="177209"/>
                  <a:pt x="201101" y="203968"/>
                </a:cubicBezTo>
                <a:cubicBezTo>
                  <a:pt x="201101" y="220351"/>
                  <a:pt x="197347" y="234891"/>
                  <a:pt x="189838" y="247588"/>
                </a:cubicBezTo>
                <a:cubicBezTo>
                  <a:pt x="182329" y="260285"/>
                  <a:pt x="171066" y="270319"/>
                  <a:pt x="156048" y="277692"/>
                </a:cubicBezTo>
                <a:cubicBezTo>
                  <a:pt x="141030" y="285064"/>
                  <a:pt x="122600" y="288750"/>
                  <a:pt x="100756" y="288750"/>
                </a:cubicBezTo>
                <a:cubicBezTo>
                  <a:pt x="80004" y="288750"/>
                  <a:pt x="60549" y="285200"/>
                  <a:pt x="42391" y="278101"/>
                </a:cubicBezTo>
                <a:cubicBezTo>
                  <a:pt x="24233" y="271002"/>
                  <a:pt x="10103" y="261718"/>
                  <a:pt x="0" y="250250"/>
                </a:cubicBezTo>
                <a:lnTo>
                  <a:pt x="10649" y="234277"/>
                </a:lnTo>
                <a:cubicBezTo>
                  <a:pt x="19660" y="244653"/>
                  <a:pt x="32152" y="253117"/>
                  <a:pt x="48125" y="259670"/>
                </a:cubicBezTo>
                <a:cubicBezTo>
                  <a:pt x="64099" y="266223"/>
                  <a:pt x="81506" y="269500"/>
                  <a:pt x="100346" y="269500"/>
                </a:cubicBezTo>
                <a:cubicBezTo>
                  <a:pt x="126013" y="269500"/>
                  <a:pt x="145741" y="263630"/>
                  <a:pt x="159530" y="251888"/>
                </a:cubicBezTo>
                <a:cubicBezTo>
                  <a:pt x="173319" y="240147"/>
                  <a:pt x="180213" y="224447"/>
                  <a:pt x="180213" y="204787"/>
                </a:cubicBezTo>
                <a:cubicBezTo>
                  <a:pt x="180213" y="183216"/>
                  <a:pt x="172363" y="166833"/>
                  <a:pt x="156663" y="155638"/>
                </a:cubicBezTo>
                <a:cubicBezTo>
                  <a:pt x="140962" y="144443"/>
                  <a:pt x="114545" y="138846"/>
                  <a:pt x="77410" y="138846"/>
                </a:cubicBezTo>
                <a:lnTo>
                  <a:pt x="19250" y="1388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Нижний колонтитул 4">
            <a:extLst>
              <a:ext uri="{FF2B5EF4-FFF2-40B4-BE49-F238E27FC236}">
                <a16:creationId xmlns:a16="http://schemas.microsoft.com/office/drawing/2014/main" xmlns="" id="{AD161DB0-E7EA-7448-A391-9F16E8004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6219" y="431800"/>
            <a:ext cx="9296711" cy="324001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tx1"/>
                </a:solidFill>
              </a:rPr>
              <a:t>Как распознать рекламу нелегальных услуг на финансовом рынке</a:t>
            </a:r>
          </a:p>
        </p:txBody>
      </p:sp>
    </p:spTree>
    <p:extLst>
      <p:ext uri="{BB962C8B-B14F-4D97-AF65-F5344CB8AC3E}">
        <p14:creationId xmlns:p14="http://schemas.microsoft.com/office/powerpoint/2010/main" xmlns="" val="69615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33073" y="1205345"/>
            <a:ext cx="6294200" cy="3303017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51" tIns="60923" rIns="121851" bIns="60923" spcCol="0" rtlCol="0" anchor="ctr"/>
          <a:lstStyle/>
          <a:p>
            <a:pPr marL="285750" indent="-28575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Обещание высокой доходности, значительно превышающей </a:t>
            </a:r>
            <a:r>
              <a:rPr lang="ru-RU" sz="1600" dirty="0">
                <a:solidFill>
                  <a:sysClr val="windowText" lastClr="000000"/>
                </a:solidFill>
              </a:rPr>
              <a:t>ключевую ставку Банка России, а также средневзвешенные процентные </a:t>
            </a:r>
            <a:r>
              <a:rPr lang="ru-RU" sz="1600" dirty="0" smtClean="0">
                <a:solidFill>
                  <a:sysClr val="windowText" lastClr="000000"/>
                </a:solidFill>
              </a:rPr>
              <a:t>ставки</a:t>
            </a:r>
          </a:p>
          <a:p>
            <a:pPr marL="285750" indent="-28575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endParaRPr lang="ru-RU" sz="1600" dirty="0">
              <a:solidFill>
                <a:sysClr val="windowText" lastClr="000000"/>
              </a:solidFill>
            </a:endParaRPr>
          </a:p>
          <a:p>
            <a:pPr marL="285750" indent="-28575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Используется у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знаваемое средство индивидуализации, схожее до степени смешения с товарным знаком, исключительное право на которое принадлежит известному банку (запрет установлен ст. 14.6 Федерального закона от 26.07.2006 №135-ФЗ «О защите конкуренции»)</a:t>
            </a:r>
            <a:endParaRPr lang="ru-RU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8091" y="1284228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accent1"/>
                </a:solidFill>
              </a:rPr>
              <a:t>Признаки финансовой пирамиды</a:t>
            </a:r>
            <a:r>
              <a:rPr lang="en-US" sz="2000" dirty="0">
                <a:solidFill>
                  <a:schemeClr val="accent1"/>
                </a:solidFill>
              </a:rPr>
              <a:t>: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9285" y="4244572"/>
            <a:ext cx="58418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/>
                </a:solidFill>
              </a:rPr>
              <a:t>Признаки нарушения Закона о рекламе</a:t>
            </a:r>
            <a:r>
              <a:rPr lang="en-US" sz="2000" dirty="0">
                <a:solidFill>
                  <a:schemeClr val="accent1"/>
                </a:solidFill>
              </a:rPr>
              <a:t>: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88491" y="4682835"/>
            <a:ext cx="6169509" cy="1496291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51" tIns="60923" rIns="121851" bIns="60923" spcCol="0" rtlCol="0" anchor="ctr"/>
          <a:lstStyle/>
          <a:p>
            <a:pPr marL="285750" indent="-28575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В рекламе используется слово «вклад». Привлечение денежных средств во вклады является банковской услугой и осуществляется на основании соответствующей лицензии Банка </a:t>
            </a:r>
            <a:r>
              <a:rPr lang="ru-RU" sz="1600" dirty="0" smtClean="0">
                <a:solidFill>
                  <a:schemeClr val="tx1"/>
                </a:solidFill>
              </a:rPr>
              <a:t>России. </a:t>
            </a:r>
            <a:r>
              <a:rPr lang="ru-RU" sz="1600" dirty="0">
                <a:solidFill>
                  <a:schemeClr val="tx1"/>
                </a:solidFill>
              </a:rPr>
              <a:t>У данного ООО лицензия Банка России </a:t>
            </a:r>
            <a:r>
              <a:rPr lang="ru-RU" sz="1600" dirty="0" smtClean="0">
                <a:solidFill>
                  <a:schemeClr val="tx1"/>
                </a:solidFill>
              </a:rPr>
              <a:t>отсутствует (ч.14 </a:t>
            </a:r>
            <a:r>
              <a:rPr lang="ru-RU" sz="1600" dirty="0">
                <a:solidFill>
                  <a:schemeClr val="tx1"/>
                </a:solidFill>
              </a:rPr>
              <a:t>ст. </a:t>
            </a:r>
            <a:r>
              <a:rPr lang="ru-RU" sz="1600" dirty="0" smtClean="0">
                <a:solidFill>
                  <a:schemeClr val="tx1"/>
                </a:solidFill>
              </a:rPr>
              <a:t>28)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050993" y="6275293"/>
            <a:ext cx="5841871" cy="40286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sz="9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3BF554C-75CD-DF49-B7AC-D094E978EEB5}"/>
              </a:ext>
            </a:extLst>
          </p:cNvPr>
          <p:cNvGrpSpPr/>
          <p:nvPr/>
        </p:nvGrpSpPr>
        <p:grpSpPr>
          <a:xfrm>
            <a:off x="7780263" y="1489925"/>
            <a:ext cx="3880021" cy="5016843"/>
            <a:chOff x="7669427" y="1614616"/>
            <a:chExt cx="3880021" cy="501684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EA427D8F-35B4-E644-B9BF-EAFCCAB93B02}"/>
                </a:ext>
              </a:extLst>
            </p:cNvPr>
            <p:cNvSpPr/>
            <p:nvPr/>
          </p:nvSpPr>
          <p:spPr>
            <a:xfrm>
              <a:off x="7669427" y="1614616"/>
              <a:ext cx="3880021" cy="5016843"/>
            </a:xfrm>
            <a:prstGeom prst="rect">
              <a:avLst/>
            </a:prstGeom>
            <a:gradFill>
              <a:gsLst>
                <a:gs pos="0">
                  <a:srgbClr val="FCFBF7"/>
                </a:gs>
                <a:gs pos="100000">
                  <a:srgbClr val="EDECE9"/>
                </a:gs>
              </a:gsLst>
              <a:lin ang="3600000" scaled="0"/>
            </a:gradFill>
            <a:ln>
              <a:solidFill>
                <a:schemeClr val="bg1">
                  <a:lumMod val="50000"/>
                </a:schemeClr>
              </a:solidFill>
            </a:ln>
            <a:effectLst>
              <a:outerShdw blurRad="165100" dist="38100" algn="l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90000"/>
                </a:lnSpc>
              </a:pPr>
              <a:endParaRPr lang="ru-RU" i="1" dirty="0">
                <a:solidFill>
                  <a:schemeClr val="accent4">
                    <a:lumMod val="50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9D7E4217-D882-0044-8FD1-60D762A6BDD8}"/>
                </a:ext>
              </a:extLst>
            </p:cNvPr>
            <p:cNvSpPr/>
            <p:nvPr/>
          </p:nvSpPr>
          <p:spPr>
            <a:xfrm>
              <a:off x="8003543" y="2516499"/>
              <a:ext cx="1683620" cy="1683620"/>
            </a:xfrm>
            <a:prstGeom prst="ellipse">
              <a:avLst/>
            </a:prstGeom>
            <a:solidFill>
              <a:srgbClr val="00B050"/>
            </a:solidFill>
            <a:ln w="889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85FB1F5B-9385-D044-9882-F56E63CA50C4}"/>
                </a:ext>
              </a:extLst>
            </p:cNvPr>
            <p:cNvSpPr/>
            <p:nvPr/>
          </p:nvSpPr>
          <p:spPr>
            <a:xfrm>
              <a:off x="9416721" y="2486367"/>
              <a:ext cx="1683620" cy="168362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889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25E01746-291A-BD4C-8D2A-19590F67D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68088" y="2667866"/>
              <a:ext cx="1347386" cy="1347386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76E4C036-F3E9-2640-B6FB-6F9B057490EB}"/>
                </a:ext>
              </a:extLst>
            </p:cNvPr>
            <p:cNvSpPr txBox="1"/>
            <p:nvPr/>
          </p:nvSpPr>
          <p:spPr>
            <a:xfrm>
              <a:off x="8048715" y="1714500"/>
              <a:ext cx="2965359" cy="674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400" b="1" dirty="0" smtClean="0">
                  <a:solidFill>
                    <a:srgbClr val="00B050"/>
                  </a:solidFill>
                </a:rPr>
                <a:t>ООО </a:t>
              </a:r>
              <a:r>
                <a:rPr lang="ru-RU" sz="1400" b="1" dirty="0">
                  <a:solidFill>
                    <a:srgbClr val="00B050"/>
                  </a:solidFill>
                </a:rPr>
                <a:t>«Самый хитрый»</a:t>
              </a:r>
            </a:p>
            <a:p>
              <a:pPr algn="ctr">
                <a:lnSpc>
                  <a:spcPct val="90000"/>
                </a:lnSpc>
              </a:pPr>
              <a:r>
                <a:rPr lang="ru-RU" sz="1400" b="1" dirty="0">
                  <a:solidFill>
                    <a:srgbClr val="00B050"/>
                  </a:solidFill>
                </a:rPr>
                <a:t>(ИНН 7868768768)</a:t>
              </a:r>
            </a:p>
            <a:p>
              <a:pPr algn="ctr">
                <a:lnSpc>
                  <a:spcPct val="90000"/>
                </a:lnSpc>
              </a:pPr>
              <a:r>
                <a:rPr lang="ru-RU" sz="1400" b="1" dirty="0">
                  <a:solidFill>
                    <a:srgbClr val="00B050"/>
                  </a:solidFill>
                </a:rPr>
                <a:t>8 800 999-66-99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5AB6CED0-790F-5141-90B1-3A4D3ACD58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30000"/>
            </a:blip>
            <a:srcRect r="36806" b="16549"/>
            <a:stretch/>
          </p:blipFill>
          <p:spPr>
            <a:xfrm>
              <a:off x="9306491" y="3819676"/>
              <a:ext cx="2229260" cy="2800864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4B21A065-23FA-D34E-A9C1-A56CEC3D1DF3}"/>
                </a:ext>
              </a:extLst>
            </p:cNvPr>
            <p:cNvSpPr txBox="1"/>
            <p:nvPr/>
          </p:nvSpPr>
          <p:spPr>
            <a:xfrm>
              <a:off x="8134979" y="5797296"/>
              <a:ext cx="3104367" cy="49090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ru-RU" sz="1100" i="1" dirty="0">
                  <a:solidFill>
                    <a:schemeClr val="bg2">
                      <a:lumMod val="10000"/>
                    </a:schemeClr>
                  </a:solidFill>
                </a:rPr>
                <a:t>При досрочном расторжении договора </a:t>
              </a:r>
            </a:p>
            <a:p>
              <a:r>
                <a:rPr lang="ru-RU" sz="1100" i="1" dirty="0">
                  <a:solidFill>
                    <a:schemeClr val="bg2">
                      <a:lumMod val="10000"/>
                    </a:schemeClr>
                  </a:solidFill>
                </a:rPr>
                <a:t>проценты пересчитываются по ставке </a:t>
              </a:r>
              <a:r>
                <a:rPr lang="ru-RU" sz="1100" b="1" i="1" dirty="0">
                  <a:solidFill>
                    <a:schemeClr val="bg2">
                      <a:lumMod val="10000"/>
                    </a:schemeClr>
                  </a:solidFill>
                </a:rPr>
                <a:t>0,1%</a:t>
              </a:r>
            </a:p>
            <a:p>
              <a:pPr>
                <a:lnSpc>
                  <a:spcPct val="90000"/>
                </a:lnSpc>
              </a:pPr>
              <a:r>
                <a:rPr lang="ru-RU" sz="1100" i="1" dirty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15ED81F3-D75A-4E4D-BDAD-539945B0DFFF}"/>
                </a:ext>
              </a:extLst>
            </p:cNvPr>
            <p:cNvSpPr txBox="1"/>
            <p:nvPr/>
          </p:nvSpPr>
          <p:spPr>
            <a:xfrm>
              <a:off x="8596897" y="6299119"/>
              <a:ext cx="1942379" cy="248531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u="sng" dirty="0">
                  <a:solidFill>
                    <a:srgbClr val="00B050"/>
                  </a:solidFill>
                </a:rPr>
                <a:t>www.lisa-alisa.ru</a:t>
              </a:r>
              <a:endParaRPr lang="ru-RU" sz="1400" u="sng" dirty="0">
                <a:solidFill>
                  <a:srgbClr val="00B050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ED7B40D2-0CCB-BA4A-9EBD-DA2DCFE65AFE}"/>
                </a:ext>
              </a:extLst>
            </p:cNvPr>
            <p:cNvSpPr txBox="1"/>
            <p:nvPr/>
          </p:nvSpPr>
          <p:spPr>
            <a:xfrm>
              <a:off x="8145971" y="4702377"/>
              <a:ext cx="2142861" cy="110799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ru-RU" sz="1200" b="1" dirty="0">
                  <a:solidFill>
                    <a:schemeClr val="bg2">
                      <a:lumMod val="10000"/>
                    </a:schemeClr>
                  </a:solidFill>
                </a:rPr>
                <a:t>Условия вкладов</a:t>
              </a:r>
            </a:p>
            <a:p>
              <a:r>
                <a:rPr lang="ru-RU" sz="1200" dirty="0">
                  <a:solidFill>
                    <a:schemeClr val="bg2">
                      <a:lumMod val="10000"/>
                    </a:schemeClr>
                  </a:solidFill>
                </a:rPr>
                <a:t>на 3 месяца – </a:t>
              </a:r>
              <a:r>
                <a:rPr lang="ru-RU" sz="1200" b="1" dirty="0">
                  <a:solidFill>
                    <a:schemeClr val="bg2">
                      <a:lumMod val="10000"/>
                    </a:schemeClr>
                  </a:solidFill>
                </a:rPr>
                <a:t>28%</a:t>
              </a:r>
            </a:p>
            <a:p>
              <a:r>
                <a:rPr lang="ru-RU" sz="1200" dirty="0">
                  <a:solidFill>
                    <a:schemeClr val="bg2">
                      <a:lumMod val="10000"/>
                    </a:schemeClr>
                  </a:solidFill>
                </a:rPr>
                <a:t>на 6 месяцев – </a:t>
              </a:r>
              <a:r>
                <a:rPr lang="ru-RU" sz="1200" b="1" dirty="0">
                  <a:solidFill>
                    <a:schemeClr val="bg2">
                      <a:lumMod val="10000"/>
                    </a:schemeClr>
                  </a:solidFill>
                </a:rPr>
                <a:t>40%</a:t>
              </a:r>
            </a:p>
            <a:p>
              <a:r>
                <a:rPr lang="ru-RU" sz="1200" dirty="0">
                  <a:solidFill>
                    <a:schemeClr val="bg2">
                      <a:lumMod val="10000"/>
                    </a:schemeClr>
                  </a:solidFill>
                </a:rPr>
                <a:t>на 12 месяцев – </a:t>
              </a:r>
              <a:r>
                <a:rPr lang="ru-RU" sz="1200" b="1" dirty="0">
                  <a:solidFill>
                    <a:schemeClr val="bg2">
                      <a:lumMod val="10000"/>
                    </a:schemeClr>
                  </a:solidFill>
                </a:rPr>
                <a:t>55%</a:t>
              </a:r>
            </a:p>
            <a:p>
              <a:r>
                <a:rPr lang="ru-RU" sz="1200" dirty="0">
                  <a:solidFill>
                    <a:schemeClr val="bg2">
                      <a:lumMod val="10000"/>
                    </a:schemeClr>
                  </a:solidFill>
                </a:rPr>
                <a:t>Сумма от 30 до 900 тыс. руб.  </a:t>
              </a:r>
            </a:p>
            <a:p>
              <a:endParaRPr lang="ru-RU" sz="12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42" name="[T2O] TextBox 22">
              <a:extLst>
                <a:ext uri="{FF2B5EF4-FFF2-40B4-BE49-F238E27FC236}">
                  <a16:creationId xmlns:a16="http://schemas.microsoft.com/office/drawing/2014/main" xmlns="" id="{7EC14900-0D55-0144-8D3B-5D95C87E0618}"/>
                </a:ext>
              </a:extLst>
            </p:cNvPr>
            <p:cNvSpPr/>
            <p:nvPr/>
          </p:nvSpPr>
          <p:spPr>
            <a:xfrm>
              <a:off x="8078181" y="4382472"/>
              <a:ext cx="3031160" cy="179225"/>
            </a:xfrm>
            <a:custGeom>
              <a:avLst/>
              <a:gdLst/>
              <a:ahLst/>
              <a:cxnLst/>
              <a:rect l="l" t="t" r="r" b="b"/>
              <a:pathLst>
                <a:path w="3031160" h="179225">
                  <a:moveTo>
                    <a:pt x="2382469" y="92814"/>
                  </a:moveTo>
                  <a:cubicBezTo>
                    <a:pt x="2380640" y="92814"/>
                    <a:pt x="2378354" y="93271"/>
                    <a:pt x="2378354" y="96471"/>
                  </a:cubicBezTo>
                  <a:lnTo>
                    <a:pt x="2378126" y="135562"/>
                  </a:lnTo>
                  <a:cubicBezTo>
                    <a:pt x="2378126" y="139220"/>
                    <a:pt x="2378583" y="141048"/>
                    <a:pt x="2382926" y="141048"/>
                  </a:cubicBezTo>
                  <a:lnTo>
                    <a:pt x="2426817" y="141048"/>
                  </a:lnTo>
                  <a:cubicBezTo>
                    <a:pt x="2441448" y="141048"/>
                    <a:pt x="2452192" y="131676"/>
                    <a:pt x="2452192" y="115674"/>
                  </a:cubicBezTo>
                  <a:cubicBezTo>
                    <a:pt x="2452192" y="97386"/>
                    <a:pt x="2437333" y="92814"/>
                    <a:pt x="2423845" y="92814"/>
                  </a:cubicBezTo>
                  <a:close/>
                  <a:moveTo>
                    <a:pt x="39319" y="92814"/>
                  </a:moveTo>
                  <a:cubicBezTo>
                    <a:pt x="37491" y="92814"/>
                    <a:pt x="35205" y="93271"/>
                    <a:pt x="35205" y="96471"/>
                  </a:cubicBezTo>
                  <a:lnTo>
                    <a:pt x="34976" y="135562"/>
                  </a:lnTo>
                  <a:cubicBezTo>
                    <a:pt x="34976" y="139220"/>
                    <a:pt x="35433" y="141048"/>
                    <a:pt x="39777" y="141048"/>
                  </a:cubicBezTo>
                  <a:lnTo>
                    <a:pt x="83668" y="141048"/>
                  </a:lnTo>
                  <a:cubicBezTo>
                    <a:pt x="98298" y="141048"/>
                    <a:pt x="109042" y="131676"/>
                    <a:pt x="109042" y="115674"/>
                  </a:cubicBezTo>
                  <a:cubicBezTo>
                    <a:pt x="109042" y="97386"/>
                    <a:pt x="94183" y="92814"/>
                    <a:pt x="80696" y="92814"/>
                  </a:cubicBezTo>
                  <a:close/>
                  <a:moveTo>
                    <a:pt x="2880513" y="82070"/>
                  </a:moveTo>
                  <a:cubicBezTo>
                    <a:pt x="2876169" y="82070"/>
                    <a:pt x="2876626" y="84813"/>
                    <a:pt x="2876626" y="88699"/>
                  </a:cubicBezTo>
                  <a:lnTo>
                    <a:pt x="2876626" y="128018"/>
                  </a:lnTo>
                  <a:cubicBezTo>
                    <a:pt x="2876626" y="138077"/>
                    <a:pt x="2876855" y="138305"/>
                    <a:pt x="2883941" y="138305"/>
                  </a:cubicBezTo>
                  <a:lnTo>
                    <a:pt x="2921660" y="138305"/>
                  </a:lnTo>
                  <a:cubicBezTo>
                    <a:pt x="2941091" y="138305"/>
                    <a:pt x="2955265" y="130076"/>
                    <a:pt x="2955265" y="111102"/>
                  </a:cubicBezTo>
                  <a:cubicBezTo>
                    <a:pt x="2955265" y="92814"/>
                    <a:pt x="2945206" y="82070"/>
                    <a:pt x="2923032" y="82070"/>
                  </a:cubicBezTo>
                  <a:close/>
                  <a:moveTo>
                    <a:pt x="861212" y="82070"/>
                  </a:moveTo>
                  <a:cubicBezTo>
                    <a:pt x="856869" y="82070"/>
                    <a:pt x="857326" y="84813"/>
                    <a:pt x="857326" y="88699"/>
                  </a:cubicBezTo>
                  <a:lnTo>
                    <a:pt x="857326" y="128018"/>
                  </a:lnTo>
                  <a:cubicBezTo>
                    <a:pt x="857326" y="138077"/>
                    <a:pt x="857555" y="138305"/>
                    <a:pt x="864641" y="138305"/>
                  </a:cubicBezTo>
                  <a:lnTo>
                    <a:pt x="902360" y="138305"/>
                  </a:lnTo>
                  <a:cubicBezTo>
                    <a:pt x="921791" y="138305"/>
                    <a:pt x="935965" y="130076"/>
                    <a:pt x="935965" y="111102"/>
                  </a:cubicBezTo>
                  <a:cubicBezTo>
                    <a:pt x="935965" y="92814"/>
                    <a:pt x="925906" y="82070"/>
                    <a:pt x="903732" y="82070"/>
                  </a:cubicBezTo>
                  <a:close/>
                  <a:moveTo>
                    <a:pt x="2566940" y="40236"/>
                  </a:moveTo>
                  <a:cubicBezTo>
                    <a:pt x="2566225" y="40236"/>
                    <a:pt x="2565539" y="40807"/>
                    <a:pt x="2565197" y="41836"/>
                  </a:cubicBezTo>
                  <a:lnTo>
                    <a:pt x="2543022" y="106073"/>
                  </a:lnTo>
                  <a:cubicBezTo>
                    <a:pt x="2542108" y="108816"/>
                    <a:pt x="2543479" y="110187"/>
                    <a:pt x="2546223" y="110187"/>
                  </a:cubicBezTo>
                  <a:lnTo>
                    <a:pt x="2589200" y="110187"/>
                  </a:lnTo>
                  <a:cubicBezTo>
                    <a:pt x="2591943" y="110187"/>
                    <a:pt x="2592400" y="107673"/>
                    <a:pt x="2591485" y="105158"/>
                  </a:cubicBezTo>
                  <a:lnTo>
                    <a:pt x="2568854" y="42065"/>
                  </a:lnTo>
                  <a:cubicBezTo>
                    <a:pt x="2568397" y="40807"/>
                    <a:pt x="2567654" y="40236"/>
                    <a:pt x="2566940" y="40236"/>
                  </a:cubicBezTo>
                  <a:close/>
                  <a:moveTo>
                    <a:pt x="1909715" y="40236"/>
                  </a:moveTo>
                  <a:cubicBezTo>
                    <a:pt x="1909001" y="40236"/>
                    <a:pt x="1908315" y="40807"/>
                    <a:pt x="1907972" y="41836"/>
                  </a:cubicBezTo>
                  <a:lnTo>
                    <a:pt x="1885798" y="106073"/>
                  </a:lnTo>
                  <a:cubicBezTo>
                    <a:pt x="1884883" y="108816"/>
                    <a:pt x="1886255" y="110187"/>
                    <a:pt x="1888998" y="110187"/>
                  </a:cubicBezTo>
                  <a:lnTo>
                    <a:pt x="1931975" y="110187"/>
                  </a:lnTo>
                  <a:cubicBezTo>
                    <a:pt x="1934718" y="110187"/>
                    <a:pt x="1935175" y="107673"/>
                    <a:pt x="1934261" y="105158"/>
                  </a:cubicBezTo>
                  <a:lnTo>
                    <a:pt x="1911629" y="42065"/>
                  </a:lnTo>
                  <a:cubicBezTo>
                    <a:pt x="1911172" y="40807"/>
                    <a:pt x="1910429" y="40236"/>
                    <a:pt x="1909715" y="40236"/>
                  </a:cubicBezTo>
                  <a:close/>
                  <a:moveTo>
                    <a:pt x="1300115" y="40236"/>
                  </a:moveTo>
                  <a:cubicBezTo>
                    <a:pt x="1299401" y="40236"/>
                    <a:pt x="1298715" y="40807"/>
                    <a:pt x="1298372" y="41836"/>
                  </a:cubicBezTo>
                  <a:lnTo>
                    <a:pt x="1276198" y="106073"/>
                  </a:lnTo>
                  <a:cubicBezTo>
                    <a:pt x="1275283" y="108816"/>
                    <a:pt x="1276655" y="110187"/>
                    <a:pt x="1279398" y="110187"/>
                  </a:cubicBezTo>
                  <a:lnTo>
                    <a:pt x="1322375" y="110187"/>
                  </a:lnTo>
                  <a:cubicBezTo>
                    <a:pt x="1325118" y="110187"/>
                    <a:pt x="1325575" y="107673"/>
                    <a:pt x="1324661" y="105158"/>
                  </a:cubicBezTo>
                  <a:lnTo>
                    <a:pt x="1302029" y="42065"/>
                  </a:lnTo>
                  <a:cubicBezTo>
                    <a:pt x="1301572" y="40807"/>
                    <a:pt x="1300829" y="40236"/>
                    <a:pt x="1300115" y="40236"/>
                  </a:cubicBezTo>
                  <a:close/>
                  <a:moveTo>
                    <a:pt x="557165" y="40236"/>
                  </a:moveTo>
                  <a:cubicBezTo>
                    <a:pt x="556451" y="40236"/>
                    <a:pt x="555765" y="40807"/>
                    <a:pt x="555422" y="41836"/>
                  </a:cubicBezTo>
                  <a:lnTo>
                    <a:pt x="533248" y="106073"/>
                  </a:lnTo>
                  <a:cubicBezTo>
                    <a:pt x="532333" y="108816"/>
                    <a:pt x="533705" y="110187"/>
                    <a:pt x="536448" y="110187"/>
                  </a:cubicBezTo>
                  <a:lnTo>
                    <a:pt x="579425" y="110187"/>
                  </a:lnTo>
                  <a:cubicBezTo>
                    <a:pt x="582168" y="110187"/>
                    <a:pt x="582625" y="107673"/>
                    <a:pt x="581711" y="105158"/>
                  </a:cubicBezTo>
                  <a:lnTo>
                    <a:pt x="559079" y="42065"/>
                  </a:lnTo>
                  <a:cubicBezTo>
                    <a:pt x="558622" y="40807"/>
                    <a:pt x="557879" y="40236"/>
                    <a:pt x="557165" y="40236"/>
                  </a:cubicBezTo>
                  <a:close/>
                  <a:moveTo>
                    <a:pt x="1740256" y="28577"/>
                  </a:moveTo>
                  <a:cubicBezTo>
                    <a:pt x="1733169" y="28577"/>
                    <a:pt x="1732941" y="28806"/>
                    <a:pt x="1732941" y="38864"/>
                  </a:cubicBezTo>
                  <a:lnTo>
                    <a:pt x="1732941" y="78183"/>
                  </a:lnTo>
                  <a:cubicBezTo>
                    <a:pt x="1732941" y="82070"/>
                    <a:pt x="1732483" y="84813"/>
                    <a:pt x="1736827" y="84813"/>
                  </a:cubicBezTo>
                  <a:lnTo>
                    <a:pt x="1779346" y="84813"/>
                  </a:lnTo>
                  <a:cubicBezTo>
                    <a:pt x="1801521" y="84813"/>
                    <a:pt x="1811579" y="74069"/>
                    <a:pt x="1811579" y="55781"/>
                  </a:cubicBezTo>
                  <a:cubicBezTo>
                    <a:pt x="1811579" y="36807"/>
                    <a:pt x="1797406" y="28577"/>
                    <a:pt x="1777975" y="28577"/>
                  </a:cubicBezTo>
                  <a:close/>
                  <a:moveTo>
                    <a:pt x="2384527" y="26748"/>
                  </a:moveTo>
                  <a:cubicBezTo>
                    <a:pt x="2381326" y="26748"/>
                    <a:pt x="2379040" y="27434"/>
                    <a:pt x="2379040" y="31549"/>
                  </a:cubicBezTo>
                  <a:lnTo>
                    <a:pt x="2378583" y="64925"/>
                  </a:lnTo>
                  <a:cubicBezTo>
                    <a:pt x="2378583" y="68354"/>
                    <a:pt x="2379726" y="70182"/>
                    <a:pt x="2383612" y="70182"/>
                  </a:cubicBezTo>
                  <a:lnTo>
                    <a:pt x="2422245" y="70182"/>
                  </a:lnTo>
                  <a:cubicBezTo>
                    <a:pt x="2432304" y="70182"/>
                    <a:pt x="2442363" y="61267"/>
                    <a:pt x="2442363" y="47551"/>
                  </a:cubicBezTo>
                  <a:cubicBezTo>
                    <a:pt x="2442363" y="33835"/>
                    <a:pt x="2432761" y="26748"/>
                    <a:pt x="2421103" y="26748"/>
                  </a:cubicBezTo>
                  <a:close/>
                  <a:moveTo>
                    <a:pt x="41377" y="26748"/>
                  </a:moveTo>
                  <a:cubicBezTo>
                    <a:pt x="38177" y="26748"/>
                    <a:pt x="35890" y="27434"/>
                    <a:pt x="35890" y="31549"/>
                  </a:cubicBezTo>
                  <a:lnTo>
                    <a:pt x="35433" y="64925"/>
                  </a:lnTo>
                  <a:cubicBezTo>
                    <a:pt x="35433" y="68354"/>
                    <a:pt x="36576" y="70182"/>
                    <a:pt x="40462" y="70182"/>
                  </a:cubicBezTo>
                  <a:lnTo>
                    <a:pt x="79096" y="70182"/>
                  </a:lnTo>
                  <a:cubicBezTo>
                    <a:pt x="89154" y="70182"/>
                    <a:pt x="99213" y="61267"/>
                    <a:pt x="99213" y="47551"/>
                  </a:cubicBezTo>
                  <a:cubicBezTo>
                    <a:pt x="99213" y="33835"/>
                    <a:pt x="89611" y="26748"/>
                    <a:pt x="77953" y="26748"/>
                  </a:cubicBezTo>
                  <a:close/>
                  <a:moveTo>
                    <a:pt x="710794" y="26520"/>
                  </a:moveTo>
                  <a:cubicBezTo>
                    <a:pt x="708965" y="26520"/>
                    <a:pt x="707136" y="27663"/>
                    <a:pt x="707136" y="30406"/>
                  </a:cubicBezTo>
                  <a:cubicBezTo>
                    <a:pt x="707136" y="66068"/>
                    <a:pt x="705079" y="104244"/>
                    <a:pt x="688619" y="137391"/>
                  </a:cubicBezTo>
                  <a:cubicBezTo>
                    <a:pt x="687019" y="140591"/>
                    <a:pt x="687019" y="142191"/>
                    <a:pt x="690677" y="142191"/>
                  </a:cubicBezTo>
                  <a:lnTo>
                    <a:pt x="749884" y="141963"/>
                  </a:lnTo>
                  <a:cubicBezTo>
                    <a:pt x="751713" y="141963"/>
                    <a:pt x="753313" y="141048"/>
                    <a:pt x="753313" y="137619"/>
                  </a:cubicBezTo>
                  <a:lnTo>
                    <a:pt x="753542" y="30406"/>
                  </a:lnTo>
                  <a:cubicBezTo>
                    <a:pt x="753542" y="27434"/>
                    <a:pt x="752170" y="26520"/>
                    <a:pt x="749656" y="26520"/>
                  </a:cubicBezTo>
                  <a:close/>
                  <a:moveTo>
                    <a:pt x="2240585" y="24462"/>
                  </a:moveTo>
                  <a:cubicBezTo>
                    <a:pt x="2212924" y="24234"/>
                    <a:pt x="2185035" y="44122"/>
                    <a:pt x="2185035" y="84356"/>
                  </a:cubicBezTo>
                  <a:cubicBezTo>
                    <a:pt x="2185035" y="122989"/>
                    <a:pt x="2211781" y="142649"/>
                    <a:pt x="2238985" y="143106"/>
                  </a:cubicBezTo>
                  <a:cubicBezTo>
                    <a:pt x="2266873" y="143563"/>
                    <a:pt x="2294991" y="123903"/>
                    <a:pt x="2294991" y="84356"/>
                  </a:cubicBezTo>
                  <a:cubicBezTo>
                    <a:pt x="2294991" y="44579"/>
                    <a:pt x="2267788" y="24691"/>
                    <a:pt x="2240585" y="24462"/>
                  </a:cubicBezTo>
                  <a:close/>
                  <a:moveTo>
                    <a:pt x="2997784" y="3431"/>
                  </a:moveTo>
                  <a:lnTo>
                    <a:pt x="3022930" y="3431"/>
                  </a:lnTo>
                  <a:cubicBezTo>
                    <a:pt x="3024531" y="3431"/>
                    <a:pt x="3030931" y="2745"/>
                    <a:pt x="3030931" y="6860"/>
                  </a:cubicBezTo>
                  <a:cubicBezTo>
                    <a:pt x="3030931" y="10518"/>
                    <a:pt x="3022701" y="9603"/>
                    <a:pt x="3022701" y="21719"/>
                  </a:cubicBezTo>
                  <a:lnTo>
                    <a:pt x="3022701" y="143792"/>
                  </a:lnTo>
                  <a:cubicBezTo>
                    <a:pt x="3022701" y="155907"/>
                    <a:pt x="3031160" y="155222"/>
                    <a:pt x="3031160" y="160251"/>
                  </a:cubicBezTo>
                  <a:cubicBezTo>
                    <a:pt x="3031160" y="163451"/>
                    <a:pt x="3024531" y="163451"/>
                    <a:pt x="3022930" y="163451"/>
                  </a:cubicBezTo>
                  <a:lnTo>
                    <a:pt x="2997098" y="163451"/>
                  </a:lnTo>
                  <a:cubicBezTo>
                    <a:pt x="2992298" y="163451"/>
                    <a:pt x="2989097" y="163223"/>
                    <a:pt x="2989097" y="159336"/>
                  </a:cubicBezTo>
                  <a:cubicBezTo>
                    <a:pt x="2989097" y="155450"/>
                    <a:pt x="2997327" y="154764"/>
                    <a:pt x="2997327" y="143792"/>
                  </a:cubicBezTo>
                  <a:lnTo>
                    <a:pt x="2997327" y="21719"/>
                  </a:lnTo>
                  <a:cubicBezTo>
                    <a:pt x="2997327" y="9832"/>
                    <a:pt x="2990697" y="10975"/>
                    <a:pt x="2990697" y="6860"/>
                  </a:cubicBezTo>
                  <a:cubicBezTo>
                    <a:pt x="2990697" y="3431"/>
                    <a:pt x="2995269" y="3431"/>
                    <a:pt x="2997784" y="3431"/>
                  </a:cubicBezTo>
                  <a:close/>
                  <a:moveTo>
                    <a:pt x="2851480" y="3431"/>
                  </a:moveTo>
                  <a:lnTo>
                    <a:pt x="2874797" y="3431"/>
                  </a:lnTo>
                  <a:cubicBezTo>
                    <a:pt x="2884170" y="3431"/>
                    <a:pt x="2886685" y="3888"/>
                    <a:pt x="2886685" y="7546"/>
                  </a:cubicBezTo>
                  <a:cubicBezTo>
                    <a:pt x="2886685" y="12804"/>
                    <a:pt x="2876626" y="9603"/>
                    <a:pt x="2876626" y="26748"/>
                  </a:cubicBezTo>
                  <a:lnTo>
                    <a:pt x="2876626" y="51437"/>
                  </a:lnTo>
                  <a:cubicBezTo>
                    <a:pt x="2876626" y="55323"/>
                    <a:pt x="2876397" y="56238"/>
                    <a:pt x="2883484" y="56009"/>
                  </a:cubicBezTo>
                  <a:lnTo>
                    <a:pt x="2924404" y="56009"/>
                  </a:lnTo>
                  <a:cubicBezTo>
                    <a:pt x="2963723" y="56009"/>
                    <a:pt x="2981782" y="78183"/>
                    <a:pt x="2981782" y="111330"/>
                  </a:cubicBezTo>
                  <a:cubicBezTo>
                    <a:pt x="2981782" y="150192"/>
                    <a:pt x="2956179" y="163451"/>
                    <a:pt x="2927604" y="163451"/>
                  </a:cubicBezTo>
                  <a:lnTo>
                    <a:pt x="2852166" y="163451"/>
                  </a:lnTo>
                  <a:cubicBezTo>
                    <a:pt x="2843708" y="163451"/>
                    <a:pt x="2838450" y="162994"/>
                    <a:pt x="2838450" y="158422"/>
                  </a:cubicBezTo>
                  <a:cubicBezTo>
                    <a:pt x="2838450" y="152250"/>
                    <a:pt x="2849651" y="156593"/>
                    <a:pt x="2849651" y="141277"/>
                  </a:cubicBezTo>
                  <a:lnTo>
                    <a:pt x="2849651" y="25605"/>
                  </a:lnTo>
                  <a:cubicBezTo>
                    <a:pt x="2849651" y="9375"/>
                    <a:pt x="2839135" y="13261"/>
                    <a:pt x="2839135" y="6632"/>
                  </a:cubicBezTo>
                  <a:cubicBezTo>
                    <a:pt x="2839135" y="3431"/>
                    <a:pt x="2842793" y="3431"/>
                    <a:pt x="2851480" y="3431"/>
                  </a:cubicBezTo>
                  <a:close/>
                  <a:moveTo>
                    <a:pt x="2669133" y="3431"/>
                  </a:moveTo>
                  <a:lnTo>
                    <a:pt x="2697023" y="3431"/>
                  </a:lnTo>
                  <a:cubicBezTo>
                    <a:pt x="2700681" y="3431"/>
                    <a:pt x="2704338" y="3660"/>
                    <a:pt x="2704338" y="6860"/>
                  </a:cubicBezTo>
                  <a:cubicBezTo>
                    <a:pt x="2704338" y="11889"/>
                    <a:pt x="2695194" y="10518"/>
                    <a:pt x="2695194" y="19890"/>
                  </a:cubicBezTo>
                  <a:lnTo>
                    <a:pt x="2695194" y="61267"/>
                  </a:lnTo>
                  <a:cubicBezTo>
                    <a:pt x="2695194" y="68125"/>
                    <a:pt x="2698623" y="68811"/>
                    <a:pt x="2702966" y="69039"/>
                  </a:cubicBezTo>
                  <a:lnTo>
                    <a:pt x="2774747" y="68811"/>
                  </a:lnTo>
                  <a:cubicBezTo>
                    <a:pt x="2778633" y="68811"/>
                    <a:pt x="2782062" y="68354"/>
                    <a:pt x="2782062" y="62181"/>
                  </a:cubicBezTo>
                  <a:lnTo>
                    <a:pt x="2782062" y="19662"/>
                  </a:lnTo>
                  <a:cubicBezTo>
                    <a:pt x="2782062" y="9832"/>
                    <a:pt x="2773375" y="12118"/>
                    <a:pt x="2773375" y="6860"/>
                  </a:cubicBezTo>
                  <a:cubicBezTo>
                    <a:pt x="2773375" y="3888"/>
                    <a:pt x="2777490" y="3431"/>
                    <a:pt x="2785719" y="3431"/>
                  </a:cubicBezTo>
                  <a:lnTo>
                    <a:pt x="2808579" y="3431"/>
                  </a:lnTo>
                  <a:cubicBezTo>
                    <a:pt x="2813609" y="3431"/>
                    <a:pt x="2817723" y="3888"/>
                    <a:pt x="2817723" y="6860"/>
                  </a:cubicBezTo>
                  <a:cubicBezTo>
                    <a:pt x="2817723" y="11661"/>
                    <a:pt x="2809265" y="10975"/>
                    <a:pt x="2809265" y="18976"/>
                  </a:cubicBezTo>
                  <a:lnTo>
                    <a:pt x="2809265" y="146763"/>
                  </a:lnTo>
                  <a:cubicBezTo>
                    <a:pt x="2809265" y="155907"/>
                    <a:pt x="2818638" y="154993"/>
                    <a:pt x="2818638" y="159336"/>
                  </a:cubicBezTo>
                  <a:cubicBezTo>
                    <a:pt x="2818638" y="163223"/>
                    <a:pt x="2814295" y="163451"/>
                    <a:pt x="2806522" y="163451"/>
                  </a:cubicBezTo>
                  <a:lnTo>
                    <a:pt x="2779776" y="163451"/>
                  </a:lnTo>
                  <a:cubicBezTo>
                    <a:pt x="2777719" y="163451"/>
                    <a:pt x="2772689" y="163223"/>
                    <a:pt x="2772689" y="160708"/>
                  </a:cubicBezTo>
                  <a:cubicBezTo>
                    <a:pt x="2772689" y="155907"/>
                    <a:pt x="2782291" y="155907"/>
                    <a:pt x="2782291" y="146306"/>
                  </a:cubicBezTo>
                  <a:lnTo>
                    <a:pt x="2781376" y="101272"/>
                  </a:lnTo>
                  <a:cubicBezTo>
                    <a:pt x="2781376" y="96471"/>
                    <a:pt x="2779090" y="94643"/>
                    <a:pt x="2775890" y="94643"/>
                  </a:cubicBezTo>
                  <a:lnTo>
                    <a:pt x="2701595" y="94643"/>
                  </a:lnTo>
                  <a:cubicBezTo>
                    <a:pt x="2698166" y="94643"/>
                    <a:pt x="2694965" y="95786"/>
                    <a:pt x="2694965" y="98300"/>
                  </a:cubicBezTo>
                  <a:lnTo>
                    <a:pt x="2694965" y="144935"/>
                  </a:lnTo>
                  <a:cubicBezTo>
                    <a:pt x="2694965" y="157279"/>
                    <a:pt x="2705252" y="154079"/>
                    <a:pt x="2705252" y="160022"/>
                  </a:cubicBezTo>
                  <a:cubicBezTo>
                    <a:pt x="2705252" y="163223"/>
                    <a:pt x="2700223" y="163451"/>
                    <a:pt x="2694508" y="163451"/>
                  </a:cubicBezTo>
                  <a:lnTo>
                    <a:pt x="2666161" y="163451"/>
                  </a:lnTo>
                  <a:cubicBezTo>
                    <a:pt x="2659989" y="163451"/>
                    <a:pt x="2657475" y="162994"/>
                    <a:pt x="2657475" y="160022"/>
                  </a:cubicBezTo>
                  <a:cubicBezTo>
                    <a:pt x="2657475" y="155222"/>
                    <a:pt x="2666847" y="155222"/>
                    <a:pt x="2666847" y="144935"/>
                  </a:cubicBezTo>
                  <a:lnTo>
                    <a:pt x="2667076" y="19890"/>
                  </a:lnTo>
                  <a:cubicBezTo>
                    <a:pt x="2667076" y="8918"/>
                    <a:pt x="2659075" y="13947"/>
                    <a:pt x="2659075" y="6860"/>
                  </a:cubicBezTo>
                  <a:cubicBezTo>
                    <a:pt x="2659075" y="4117"/>
                    <a:pt x="2661361" y="3431"/>
                    <a:pt x="2669133" y="3431"/>
                  </a:cubicBezTo>
                  <a:close/>
                  <a:moveTo>
                    <a:pt x="2550566" y="3431"/>
                  </a:moveTo>
                  <a:lnTo>
                    <a:pt x="2584170" y="3431"/>
                  </a:lnTo>
                  <a:cubicBezTo>
                    <a:pt x="2587828" y="3431"/>
                    <a:pt x="2589885" y="4574"/>
                    <a:pt x="2589885" y="7775"/>
                  </a:cubicBezTo>
                  <a:cubicBezTo>
                    <a:pt x="2589885" y="12804"/>
                    <a:pt x="2582342" y="12118"/>
                    <a:pt x="2585542" y="20119"/>
                  </a:cubicBezTo>
                  <a:lnTo>
                    <a:pt x="2634462" y="146535"/>
                  </a:lnTo>
                  <a:cubicBezTo>
                    <a:pt x="2637891" y="155450"/>
                    <a:pt x="2644521" y="153850"/>
                    <a:pt x="2644521" y="159108"/>
                  </a:cubicBezTo>
                  <a:cubicBezTo>
                    <a:pt x="2644521" y="162994"/>
                    <a:pt x="2642235" y="163451"/>
                    <a:pt x="2635834" y="163451"/>
                  </a:cubicBezTo>
                  <a:lnTo>
                    <a:pt x="2608402" y="163451"/>
                  </a:lnTo>
                  <a:cubicBezTo>
                    <a:pt x="2603144" y="163451"/>
                    <a:pt x="2600858" y="162994"/>
                    <a:pt x="2600858" y="159565"/>
                  </a:cubicBezTo>
                  <a:cubicBezTo>
                    <a:pt x="2600858" y="152936"/>
                    <a:pt x="2608859" y="155679"/>
                    <a:pt x="2606116" y="147906"/>
                  </a:cubicBezTo>
                  <a:lnTo>
                    <a:pt x="2602001" y="136476"/>
                  </a:lnTo>
                  <a:cubicBezTo>
                    <a:pt x="2600858" y="133276"/>
                    <a:pt x="2599029" y="132819"/>
                    <a:pt x="2596058" y="132819"/>
                  </a:cubicBezTo>
                  <a:lnTo>
                    <a:pt x="2540736" y="132819"/>
                  </a:lnTo>
                  <a:cubicBezTo>
                    <a:pt x="2538451" y="132819"/>
                    <a:pt x="2535707" y="133505"/>
                    <a:pt x="2534564" y="136019"/>
                  </a:cubicBezTo>
                  <a:lnTo>
                    <a:pt x="2532507" y="144020"/>
                  </a:lnTo>
                  <a:cubicBezTo>
                    <a:pt x="2529078" y="157279"/>
                    <a:pt x="2535936" y="151793"/>
                    <a:pt x="2535936" y="159565"/>
                  </a:cubicBezTo>
                  <a:cubicBezTo>
                    <a:pt x="2535936" y="162994"/>
                    <a:pt x="2532507" y="163451"/>
                    <a:pt x="2525877" y="163451"/>
                  </a:cubicBezTo>
                  <a:lnTo>
                    <a:pt x="2500045" y="163451"/>
                  </a:lnTo>
                  <a:cubicBezTo>
                    <a:pt x="2496845" y="163451"/>
                    <a:pt x="2493645" y="162765"/>
                    <a:pt x="2493645" y="159108"/>
                  </a:cubicBezTo>
                  <a:cubicBezTo>
                    <a:pt x="2493645" y="153393"/>
                    <a:pt x="2501417" y="155450"/>
                    <a:pt x="2504846" y="145392"/>
                  </a:cubicBezTo>
                  <a:lnTo>
                    <a:pt x="2548280" y="20119"/>
                  </a:lnTo>
                  <a:cubicBezTo>
                    <a:pt x="2551023" y="11889"/>
                    <a:pt x="2545080" y="12118"/>
                    <a:pt x="2545080" y="7775"/>
                  </a:cubicBezTo>
                  <a:cubicBezTo>
                    <a:pt x="2545080" y="4574"/>
                    <a:pt x="2547137" y="3431"/>
                    <a:pt x="2550566" y="3431"/>
                  </a:cubicBezTo>
                  <a:close/>
                  <a:moveTo>
                    <a:pt x="2352523" y="3431"/>
                  </a:moveTo>
                  <a:lnTo>
                    <a:pt x="2421103" y="3431"/>
                  </a:lnTo>
                  <a:cubicBezTo>
                    <a:pt x="2448535" y="3431"/>
                    <a:pt x="2467737" y="18976"/>
                    <a:pt x="2467737" y="45036"/>
                  </a:cubicBezTo>
                  <a:cubicBezTo>
                    <a:pt x="2467737" y="61038"/>
                    <a:pt x="2459965" y="69497"/>
                    <a:pt x="2455850" y="72926"/>
                  </a:cubicBezTo>
                  <a:cubicBezTo>
                    <a:pt x="2454478" y="74069"/>
                    <a:pt x="2454249" y="75897"/>
                    <a:pt x="2456307" y="76812"/>
                  </a:cubicBezTo>
                  <a:cubicBezTo>
                    <a:pt x="2462936" y="79784"/>
                    <a:pt x="2478024" y="90528"/>
                    <a:pt x="2478024" y="115674"/>
                  </a:cubicBezTo>
                  <a:cubicBezTo>
                    <a:pt x="2478024" y="141277"/>
                    <a:pt x="2463393" y="163451"/>
                    <a:pt x="2432304" y="163451"/>
                  </a:cubicBezTo>
                  <a:lnTo>
                    <a:pt x="2355266" y="163451"/>
                  </a:lnTo>
                  <a:cubicBezTo>
                    <a:pt x="2351379" y="163451"/>
                    <a:pt x="2344064" y="163451"/>
                    <a:pt x="2344064" y="159108"/>
                  </a:cubicBezTo>
                  <a:cubicBezTo>
                    <a:pt x="2344064" y="153393"/>
                    <a:pt x="2352523" y="156593"/>
                    <a:pt x="2352523" y="143106"/>
                  </a:cubicBezTo>
                  <a:lnTo>
                    <a:pt x="2352523" y="21491"/>
                  </a:lnTo>
                  <a:cubicBezTo>
                    <a:pt x="2352523" y="10061"/>
                    <a:pt x="2343150" y="12804"/>
                    <a:pt x="2343150" y="7775"/>
                  </a:cubicBezTo>
                  <a:cubicBezTo>
                    <a:pt x="2343150" y="3888"/>
                    <a:pt x="2346350" y="3431"/>
                    <a:pt x="2352523" y="3431"/>
                  </a:cubicBezTo>
                  <a:close/>
                  <a:moveTo>
                    <a:pt x="2002307" y="3431"/>
                  </a:moveTo>
                  <a:lnTo>
                    <a:pt x="2030197" y="3431"/>
                  </a:lnTo>
                  <a:cubicBezTo>
                    <a:pt x="2034311" y="3431"/>
                    <a:pt x="2039341" y="3431"/>
                    <a:pt x="2039341" y="7317"/>
                  </a:cubicBezTo>
                  <a:cubicBezTo>
                    <a:pt x="2039341" y="12347"/>
                    <a:pt x="2031568" y="10975"/>
                    <a:pt x="2039341" y="21033"/>
                  </a:cubicBezTo>
                  <a:lnTo>
                    <a:pt x="2069059" y="59438"/>
                  </a:lnTo>
                  <a:cubicBezTo>
                    <a:pt x="2071345" y="62410"/>
                    <a:pt x="2071802" y="62410"/>
                    <a:pt x="2073859" y="59438"/>
                  </a:cubicBezTo>
                  <a:lnTo>
                    <a:pt x="2103349" y="19205"/>
                  </a:lnTo>
                  <a:cubicBezTo>
                    <a:pt x="2109978" y="10061"/>
                    <a:pt x="2101291" y="12347"/>
                    <a:pt x="2101291" y="6860"/>
                  </a:cubicBezTo>
                  <a:cubicBezTo>
                    <a:pt x="2101291" y="3660"/>
                    <a:pt x="2103806" y="3431"/>
                    <a:pt x="2112950" y="3431"/>
                  </a:cubicBezTo>
                  <a:lnTo>
                    <a:pt x="2139239" y="3431"/>
                  </a:lnTo>
                  <a:cubicBezTo>
                    <a:pt x="2143582" y="3431"/>
                    <a:pt x="2146783" y="3660"/>
                    <a:pt x="2146783" y="6632"/>
                  </a:cubicBezTo>
                  <a:cubicBezTo>
                    <a:pt x="2146783" y="12118"/>
                    <a:pt x="2142439" y="10975"/>
                    <a:pt x="2136267" y="19205"/>
                  </a:cubicBezTo>
                  <a:lnTo>
                    <a:pt x="2090318" y="80241"/>
                  </a:lnTo>
                  <a:cubicBezTo>
                    <a:pt x="2088261" y="82984"/>
                    <a:pt x="2088261" y="84127"/>
                    <a:pt x="2090318" y="87099"/>
                  </a:cubicBezTo>
                  <a:lnTo>
                    <a:pt x="2135353" y="148821"/>
                  </a:lnTo>
                  <a:cubicBezTo>
                    <a:pt x="2139467" y="154536"/>
                    <a:pt x="2146783" y="155222"/>
                    <a:pt x="2146783" y="160251"/>
                  </a:cubicBezTo>
                  <a:cubicBezTo>
                    <a:pt x="2146783" y="163451"/>
                    <a:pt x="2144039" y="163451"/>
                    <a:pt x="2140610" y="163451"/>
                  </a:cubicBezTo>
                  <a:lnTo>
                    <a:pt x="2112721" y="163451"/>
                  </a:lnTo>
                  <a:cubicBezTo>
                    <a:pt x="2107006" y="163451"/>
                    <a:pt x="2101748" y="163223"/>
                    <a:pt x="2101748" y="159794"/>
                  </a:cubicBezTo>
                  <a:cubicBezTo>
                    <a:pt x="2101748" y="154993"/>
                    <a:pt x="2107235" y="155222"/>
                    <a:pt x="2100605" y="145392"/>
                  </a:cubicBezTo>
                  <a:lnTo>
                    <a:pt x="2073859" y="106301"/>
                  </a:lnTo>
                  <a:cubicBezTo>
                    <a:pt x="2071573" y="103101"/>
                    <a:pt x="2071116" y="103787"/>
                    <a:pt x="2069287" y="106301"/>
                  </a:cubicBezTo>
                  <a:lnTo>
                    <a:pt x="2039341" y="145392"/>
                  </a:lnTo>
                  <a:cubicBezTo>
                    <a:pt x="2032254" y="154764"/>
                    <a:pt x="2040027" y="153850"/>
                    <a:pt x="2040027" y="160022"/>
                  </a:cubicBezTo>
                  <a:cubicBezTo>
                    <a:pt x="2040027" y="163451"/>
                    <a:pt x="2037512" y="163451"/>
                    <a:pt x="2033397" y="163451"/>
                  </a:cubicBezTo>
                  <a:lnTo>
                    <a:pt x="2001621" y="163451"/>
                  </a:lnTo>
                  <a:cubicBezTo>
                    <a:pt x="1997049" y="163451"/>
                    <a:pt x="1995678" y="162994"/>
                    <a:pt x="1995678" y="159794"/>
                  </a:cubicBezTo>
                  <a:cubicBezTo>
                    <a:pt x="1995678" y="154993"/>
                    <a:pt x="2000707" y="155222"/>
                    <a:pt x="2004593" y="149964"/>
                  </a:cubicBezTo>
                  <a:lnTo>
                    <a:pt x="2051228" y="85956"/>
                  </a:lnTo>
                  <a:cubicBezTo>
                    <a:pt x="2052599" y="84127"/>
                    <a:pt x="2052599" y="82070"/>
                    <a:pt x="2051228" y="80241"/>
                  </a:cubicBezTo>
                  <a:lnTo>
                    <a:pt x="2008708" y="21719"/>
                  </a:lnTo>
                  <a:cubicBezTo>
                    <a:pt x="2000021" y="9603"/>
                    <a:pt x="1995678" y="13032"/>
                    <a:pt x="1995678" y="7089"/>
                  </a:cubicBezTo>
                  <a:cubicBezTo>
                    <a:pt x="1995678" y="3431"/>
                    <a:pt x="1999564" y="3431"/>
                    <a:pt x="2002307" y="3431"/>
                  </a:cubicBezTo>
                  <a:close/>
                  <a:moveTo>
                    <a:pt x="1893341" y="3431"/>
                  </a:moveTo>
                  <a:lnTo>
                    <a:pt x="1926946" y="3431"/>
                  </a:lnTo>
                  <a:cubicBezTo>
                    <a:pt x="1930603" y="3431"/>
                    <a:pt x="1932661" y="4574"/>
                    <a:pt x="1932661" y="7775"/>
                  </a:cubicBezTo>
                  <a:cubicBezTo>
                    <a:pt x="1932661" y="12804"/>
                    <a:pt x="1925117" y="12118"/>
                    <a:pt x="1928317" y="20119"/>
                  </a:cubicBezTo>
                  <a:lnTo>
                    <a:pt x="1977238" y="146535"/>
                  </a:lnTo>
                  <a:cubicBezTo>
                    <a:pt x="1980667" y="155450"/>
                    <a:pt x="1987296" y="153850"/>
                    <a:pt x="1987296" y="159108"/>
                  </a:cubicBezTo>
                  <a:cubicBezTo>
                    <a:pt x="1987296" y="162994"/>
                    <a:pt x="1985010" y="163451"/>
                    <a:pt x="1978609" y="163451"/>
                  </a:cubicBezTo>
                  <a:lnTo>
                    <a:pt x="1951177" y="163451"/>
                  </a:lnTo>
                  <a:cubicBezTo>
                    <a:pt x="1945919" y="163451"/>
                    <a:pt x="1943633" y="162994"/>
                    <a:pt x="1943633" y="159565"/>
                  </a:cubicBezTo>
                  <a:cubicBezTo>
                    <a:pt x="1943633" y="152936"/>
                    <a:pt x="1951635" y="155679"/>
                    <a:pt x="1948891" y="147906"/>
                  </a:cubicBezTo>
                  <a:lnTo>
                    <a:pt x="1944777" y="136476"/>
                  </a:lnTo>
                  <a:cubicBezTo>
                    <a:pt x="1943633" y="133276"/>
                    <a:pt x="1941805" y="132819"/>
                    <a:pt x="1938833" y="132819"/>
                  </a:cubicBezTo>
                  <a:lnTo>
                    <a:pt x="1883512" y="132819"/>
                  </a:lnTo>
                  <a:cubicBezTo>
                    <a:pt x="1881226" y="132819"/>
                    <a:pt x="1878483" y="133505"/>
                    <a:pt x="1877339" y="136019"/>
                  </a:cubicBezTo>
                  <a:lnTo>
                    <a:pt x="1875282" y="144020"/>
                  </a:lnTo>
                  <a:cubicBezTo>
                    <a:pt x="1871853" y="157279"/>
                    <a:pt x="1878711" y="151793"/>
                    <a:pt x="1878711" y="159565"/>
                  </a:cubicBezTo>
                  <a:cubicBezTo>
                    <a:pt x="1878711" y="162994"/>
                    <a:pt x="1875282" y="163451"/>
                    <a:pt x="1868653" y="163451"/>
                  </a:cubicBezTo>
                  <a:lnTo>
                    <a:pt x="1842821" y="163451"/>
                  </a:lnTo>
                  <a:cubicBezTo>
                    <a:pt x="1839620" y="163451"/>
                    <a:pt x="1836420" y="162765"/>
                    <a:pt x="1836420" y="159108"/>
                  </a:cubicBezTo>
                  <a:cubicBezTo>
                    <a:pt x="1836420" y="153393"/>
                    <a:pt x="1844192" y="155450"/>
                    <a:pt x="1847621" y="145392"/>
                  </a:cubicBezTo>
                  <a:lnTo>
                    <a:pt x="1891055" y="20119"/>
                  </a:lnTo>
                  <a:cubicBezTo>
                    <a:pt x="1893799" y="11889"/>
                    <a:pt x="1887855" y="12118"/>
                    <a:pt x="1887855" y="7775"/>
                  </a:cubicBezTo>
                  <a:cubicBezTo>
                    <a:pt x="1887855" y="4574"/>
                    <a:pt x="1889912" y="3431"/>
                    <a:pt x="1893341" y="3431"/>
                  </a:cubicBezTo>
                  <a:close/>
                  <a:moveTo>
                    <a:pt x="1707795" y="3431"/>
                  </a:moveTo>
                  <a:lnTo>
                    <a:pt x="1783918" y="3431"/>
                  </a:lnTo>
                  <a:cubicBezTo>
                    <a:pt x="1812493" y="3431"/>
                    <a:pt x="1838096" y="16690"/>
                    <a:pt x="1838096" y="55552"/>
                  </a:cubicBezTo>
                  <a:cubicBezTo>
                    <a:pt x="1838096" y="88699"/>
                    <a:pt x="1820037" y="110873"/>
                    <a:pt x="1780718" y="110873"/>
                  </a:cubicBezTo>
                  <a:lnTo>
                    <a:pt x="1739798" y="110873"/>
                  </a:lnTo>
                  <a:cubicBezTo>
                    <a:pt x="1732712" y="110645"/>
                    <a:pt x="1732941" y="111559"/>
                    <a:pt x="1732941" y="115445"/>
                  </a:cubicBezTo>
                  <a:lnTo>
                    <a:pt x="1732941" y="138762"/>
                  </a:lnTo>
                  <a:cubicBezTo>
                    <a:pt x="1732941" y="156593"/>
                    <a:pt x="1742313" y="154536"/>
                    <a:pt x="1742313" y="160022"/>
                  </a:cubicBezTo>
                  <a:cubicBezTo>
                    <a:pt x="1742313" y="163680"/>
                    <a:pt x="1738884" y="163451"/>
                    <a:pt x="1733855" y="163451"/>
                  </a:cubicBezTo>
                  <a:lnTo>
                    <a:pt x="1706880" y="163451"/>
                  </a:lnTo>
                  <a:cubicBezTo>
                    <a:pt x="1700937" y="163451"/>
                    <a:pt x="1696136" y="163223"/>
                    <a:pt x="1696136" y="159794"/>
                  </a:cubicBezTo>
                  <a:cubicBezTo>
                    <a:pt x="1696136" y="153621"/>
                    <a:pt x="1705966" y="157050"/>
                    <a:pt x="1705966" y="139905"/>
                  </a:cubicBezTo>
                  <a:lnTo>
                    <a:pt x="1705966" y="25605"/>
                  </a:lnTo>
                  <a:cubicBezTo>
                    <a:pt x="1705966" y="9375"/>
                    <a:pt x="1695450" y="13718"/>
                    <a:pt x="1695450" y="7546"/>
                  </a:cubicBezTo>
                  <a:cubicBezTo>
                    <a:pt x="1695450" y="2974"/>
                    <a:pt x="1699336" y="3431"/>
                    <a:pt x="1707795" y="3431"/>
                  </a:cubicBezTo>
                  <a:close/>
                  <a:moveTo>
                    <a:pt x="1549375" y="3431"/>
                  </a:moveTo>
                  <a:lnTo>
                    <a:pt x="1671676" y="3431"/>
                  </a:lnTo>
                  <a:cubicBezTo>
                    <a:pt x="1674876" y="3431"/>
                    <a:pt x="1677162" y="4803"/>
                    <a:pt x="1677162" y="8232"/>
                  </a:cubicBezTo>
                  <a:lnTo>
                    <a:pt x="1677162" y="21033"/>
                  </a:lnTo>
                  <a:cubicBezTo>
                    <a:pt x="1677162" y="29720"/>
                    <a:pt x="1675791" y="32463"/>
                    <a:pt x="1672819" y="32463"/>
                  </a:cubicBezTo>
                  <a:cubicBezTo>
                    <a:pt x="1668247" y="32463"/>
                    <a:pt x="1670304" y="25605"/>
                    <a:pt x="1661389" y="25605"/>
                  </a:cubicBezTo>
                  <a:lnTo>
                    <a:pt x="1632128" y="25605"/>
                  </a:lnTo>
                  <a:cubicBezTo>
                    <a:pt x="1628013" y="25605"/>
                    <a:pt x="1626184" y="27434"/>
                    <a:pt x="1626184" y="31778"/>
                  </a:cubicBezTo>
                  <a:lnTo>
                    <a:pt x="1625956" y="147449"/>
                  </a:lnTo>
                  <a:cubicBezTo>
                    <a:pt x="1625956" y="156136"/>
                    <a:pt x="1633728" y="155222"/>
                    <a:pt x="1633728" y="159336"/>
                  </a:cubicBezTo>
                  <a:cubicBezTo>
                    <a:pt x="1633728" y="162765"/>
                    <a:pt x="1631671" y="163451"/>
                    <a:pt x="1628242" y="163451"/>
                  </a:cubicBezTo>
                  <a:lnTo>
                    <a:pt x="1595780" y="163451"/>
                  </a:lnTo>
                  <a:cubicBezTo>
                    <a:pt x="1592351" y="163451"/>
                    <a:pt x="1590065" y="162765"/>
                    <a:pt x="1590065" y="159794"/>
                  </a:cubicBezTo>
                  <a:cubicBezTo>
                    <a:pt x="1590065" y="155679"/>
                    <a:pt x="1598067" y="155450"/>
                    <a:pt x="1598067" y="147221"/>
                  </a:cubicBezTo>
                  <a:lnTo>
                    <a:pt x="1598524" y="32006"/>
                  </a:lnTo>
                  <a:cubicBezTo>
                    <a:pt x="1598524" y="27891"/>
                    <a:pt x="1597609" y="25605"/>
                    <a:pt x="1592123" y="25605"/>
                  </a:cubicBezTo>
                  <a:lnTo>
                    <a:pt x="1562633" y="25377"/>
                  </a:lnTo>
                  <a:cubicBezTo>
                    <a:pt x="1549375" y="25377"/>
                    <a:pt x="1551889" y="31549"/>
                    <a:pt x="1547546" y="31549"/>
                  </a:cubicBezTo>
                  <a:cubicBezTo>
                    <a:pt x="1544574" y="31549"/>
                    <a:pt x="1543431" y="29720"/>
                    <a:pt x="1543431" y="23091"/>
                  </a:cubicBezTo>
                  <a:lnTo>
                    <a:pt x="1543431" y="8689"/>
                  </a:lnTo>
                  <a:cubicBezTo>
                    <a:pt x="1543431" y="4803"/>
                    <a:pt x="1545260" y="3431"/>
                    <a:pt x="1549375" y="3431"/>
                  </a:cubicBezTo>
                  <a:close/>
                  <a:moveTo>
                    <a:pt x="1283741" y="3431"/>
                  </a:moveTo>
                  <a:lnTo>
                    <a:pt x="1317346" y="3431"/>
                  </a:lnTo>
                  <a:cubicBezTo>
                    <a:pt x="1321003" y="3431"/>
                    <a:pt x="1323061" y="4574"/>
                    <a:pt x="1323061" y="7775"/>
                  </a:cubicBezTo>
                  <a:cubicBezTo>
                    <a:pt x="1323061" y="12804"/>
                    <a:pt x="1315517" y="12118"/>
                    <a:pt x="1318717" y="20119"/>
                  </a:cubicBezTo>
                  <a:lnTo>
                    <a:pt x="1367638" y="146535"/>
                  </a:lnTo>
                  <a:cubicBezTo>
                    <a:pt x="1371067" y="155450"/>
                    <a:pt x="1377696" y="153850"/>
                    <a:pt x="1377696" y="159108"/>
                  </a:cubicBezTo>
                  <a:cubicBezTo>
                    <a:pt x="1377696" y="162994"/>
                    <a:pt x="1375410" y="163451"/>
                    <a:pt x="1369009" y="163451"/>
                  </a:cubicBezTo>
                  <a:lnTo>
                    <a:pt x="1341577" y="163451"/>
                  </a:lnTo>
                  <a:cubicBezTo>
                    <a:pt x="1336319" y="163451"/>
                    <a:pt x="1334033" y="162994"/>
                    <a:pt x="1334033" y="159565"/>
                  </a:cubicBezTo>
                  <a:cubicBezTo>
                    <a:pt x="1334033" y="152936"/>
                    <a:pt x="1342034" y="155679"/>
                    <a:pt x="1339291" y="147906"/>
                  </a:cubicBezTo>
                  <a:lnTo>
                    <a:pt x="1335176" y="136476"/>
                  </a:lnTo>
                  <a:cubicBezTo>
                    <a:pt x="1334033" y="133276"/>
                    <a:pt x="1332205" y="132819"/>
                    <a:pt x="1329233" y="132819"/>
                  </a:cubicBezTo>
                  <a:lnTo>
                    <a:pt x="1273912" y="132819"/>
                  </a:lnTo>
                  <a:cubicBezTo>
                    <a:pt x="1271626" y="132819"/>
                    <a:pt x="1268883" y="133505"/>
                    <a:pt x="1267739" y="136019"/>
                  </a:cubicBezTo>
                  <a:lnTo>
                    <a:pt x="1265682" y="144020"/>
                  </a:lnTo>
                  <a:cubicBezTo>
                    <a:pt x="1262253" y="157279"/>
                    <a:pt x="1269111" y="151793"/>
                    <a:pt x="1269111" y="159565"/>
                  </a:cubicBezTo>
                  <a:cubicBezTo>
                    <a:pt x="1269111" y="162994"/>
                    <a:pt x="1265682" y="163451"/>
                    <a:pt x="1259053" y="163451"/>
                  </a:cubicBezTo>
                  <a:lnTo>
                    <a:pt x="1233221" y="163451"/>
                  </a:lnTo>
                  <a:cubicBezTo>
                    <a:pt x="1230021" y="163451"/>
                    <a:pt x="1226820" y="162765"/>
                    <a:pt x="1226820" y="159108"/>
                  </a:cubicBezTo>
                  <a:cubicBezTo>
                    <a:pt x="1226820" y="153393"/>
                    <a:pt x="1234592" y="155450"/>
                    <a:pt x="1238021" y="145392"/>
                  </a:cubicBezTo>
                  <a:lnTo>
                    <a:pt x="1281455" y="20119"/>
                  </a:lnTo>
                  <a:cubicBezTo>
                    <a:pt x="1284199" y="11889"/>
                    <a:pt x="1278255" y="12118"/>
                    <a:pt x="1278255" y="7775"/>
                  </a:cubicBezTo>
                  <a:cubicBezTo>
                    <a:pt x="1278255" y="4574"/>
                    <a:pt x="1280312" y="3431"/>
                    <a:pt x="1283741" y="3431"/>
                  </a:cubicBezTo>
                  <a:close/>
                  <a:moveTo>
                    <a:pt x="978484" y="3431"/>
                  </a:moveTo>
                  <a:lnTo>
                    <a:pt x="1003630" y="3431"/>
                  </a:lnTo>
                  <a:cubicBezTo>
                    <a:pt x="1005231" y="3431"/>
                    <a:pt x="1011631" y="2745"/>
                    <a:pt x="1011631" y="6860"/>
                  </a:cubicBezTo>
                  <a:cubicBezTo>
                    <a:pt x="1011631" y="10518"/>
                    <a:pt x="1003402" y="9603"/>
                    <a:pt x="1003402" y="21719"/>
                  </a:cubicBezTo>
                  <a:lnTo>
                    <a:pt x="1003402" y="143792"/>
                  </a:lnTo>
                  <a:cubicBezTo>
                    <a:pt x="1003402" y="155907"/>
                    <a:pt x="1011860" y="155222"/>
                    <a:pt x="1011860" y="160251"/>
                  </a:cubicBezTo>
                  <a:cubicBezTo>
                    <a:pt x="1011860" y="163451"/>
                    <a:pt x="1005231" y="163451"/>
                    <a:pt x="1003630" y="163451"/>
                  </a:cubicBezTo>
                  <a:lnTo>
                    <a:pt x="977798" y="163451"/>
                  </a:lnTo>
                  <a:cubicBezTo>
                    <a:pt x="972998" y="163451"/>
                    <a:pt x="969797" y="163223"/>
                    <a:pt x="969797" y="159336"/>
                  </a:cubicBezTo>
                  <a:cubicBezTo>
                    <a:pt x="969797" y="155450"/>
                    <a:pt x="978027" y="154764"/>
                    <a:pt x="978027" y="143792"/>
                  </a:cubicBezTo>
                  <a:lnTo>
                    <a:pt x="978027" y="21719"/>
                  </a:lnTo>
                  <a:cubicBezTo>
                    <a:pt x="978027" y="9832"/>
                    <a:pt x="971398" y="10975"/>
                    <a:pt x="971398" y="6860"/>
                  </a:cubicBezTo>
                  <a:cubicBezTo>
                    <a:pt x="971398" y="3431"/>
                    <a:pt x="975970" y="3431"/>
                    <a:pt x="978484" y="3431"/>
                  </a:cubicBezTo>
                  <a:close/>
                  <a:moveTo>
                    <a:pt x="832180" y="3431"/>
                  </a:moveTo>
                  <a:lnTo>
                    <a:pt x="855497" y="3431"/>
                  </a:lnTo>
                  <a:cubicBezTo>
                    <a:pt x="864870" y="3431"/>
                    <a:pt x="867385" y="3888"/>
                    <a:pt x="867385" y="7546"/>
                  </a:cubicBezTo>
                  <a:cubicBezTo>
                    <a:pt x="867385" y="12804"/>
                    <a:pt x="857326" y="9603"/>
                    <a:pt x="857326" y="26748"/>
                  </a:cubicBezTo>
                  <a:lnTo>
                    <a:pt x="857326" y="51437"/>
                  </a:lnTo>
                  <a:cubicBezTo>
                    <a:pt x="857326" y="55323"/>
                    <a:pt x="857098" y="56238"/>
                    <a:pt x="864184" y="56009"/>
                  </a:cubicBezTo>
                  <a:lnTo>
                    <a:pt x="905104" y="56009"/>
                  </a:lnTo>
                  <a:cubicBezTo>
                    <a:pt x="944423" y="56009"/>
                    <a:pt x="962482" y="78183"/>
                    <a:pt x="962482" y="111330"/>
                  </a:cubicBezTo>
                  <a:cubicBezTo>
                    <a:pt x="962482" y="150192"/>
                    <a:pt x="936879" y="163451"/>
                    <a:pt x="908304" y="163451"/>
                  </a:cubicBezTo>
                  <a:lnTo>
                    <a:pt x="832866" y="163451"/>
                  </a:lnTo>
                  <a:cubicBezTo>
                    <a:pt x="824408" y="163451"/>
                    <a:pt x="819150" y="162994"/>
                    <a:pt x="819150" y="158422"/>
                  </a:cubicBezTo>
                  <a:cubicBezTo>
                    <a:pt x="819150" y="152250"/>
                    <a:pt x="830351" y="156593"/>
                    <a:pt x="830351" y="141277"/>
                  </a:cubicBezTo>
                  <a:lnTo>
                    <a:pt x="830351" y="25605"/>
                  </a:lnTo>
                  <a:cubicBezTo>
                    <a:pt x="830351" y="9375"/>
                    <a:pt x="819836" y="13261"/>
                    <a:pt x="819836" y="6632"/>
                  </a:cubicBezTo>
                  <a:cubicBezTo>
                    <a:pt x="819836" y="3431"/>
                    <a:pt x="823493" y="3431"/>
                    <a:pt x="832180" y="3431"/>
                  </a:cubicBezTo>
                  <a:close/>
                  <a:moveTo>
                    <a:pt x="681304" y="3431"/>
                  </a:moveTo>
                  <a:lnTo>
                    <a:pt x="706450" y="3431"/>
                  </a:lnTo>
                  <a:lnTo>
                    <a:pt x="709879" y="3431"/>
                  </a:lnTo>
                  <a:lnTo>
                    <a:pt x="779831" y="3431"/>
                  </a:lnTo>
                  <a:cubicBezTo>
                    <a:pt x="784860" y="3431"/>
                    <a:pt x="788289" y="3431"/>
                    <a:pt x="788289" y="6632"/>
                  </a:cubicBezTo>
                  <a:cubicBezTo>
                    <a:pt x="788289" y="11432"/>
                    <a:pt x="779602" y="9375"/>
                    <a:pt x="779602" y="21491"/>
                  </a:cubicBezTo>
                  <a:lnTo>
                    <a:pt x="779831" y="138305"/>
                  </a:lnTo>
                  <a:cubicBezTo>
                    <a:pt x="779831" y="142191"/>
                    <a:pt x="781660" y="142420"/>
                    <a:pt x="783489" y="142420"/>
                  </a:cubicBezTo>
                  <a:lnTo>
                    <a:pt x="791261" y="142420"/>
                  </a:lnTo>
                  <a:cubicBezTo>
                    <a:pt x="797662" y="142420"/>
                    <a:pt x="798119" y="144935"/>
                    <a:pt x="798119" y="149735"/>
                  </a:cubicBezTo>
                  <a:lnTo>
                    <a:pt x="798119" y="163451"/>
                  </a:lnTo>
                  <a:cubicBezTo>
                    <a:pt x="798119" y="170309"/>
                    <a:pt x="796747" y="179225"/>
                    <a:pt x="791489" y="179225"/>
                  </a:cubicBezTo>
                  <a:cubicBezTo>
                    <a:pt x="783489" y="179225"/>
                    <a:pt x="788746" y="163223"/>
                    <a:pt x="774116" y="163223"/>
                  </a:cubicBezTo>
                  <a:lnTo>
                    <a:pt x="664845" y="163680"/>
                  </a:lnTo>
                  <a:cubicBezTo>
                    <a:pt x="650672" y="163680"/>
                    <a:pt x="655244" y="179225"/>
                    <a:pt x="647471" y="179225"/>
                  </a:cubicBezTo>
                  <a:cubicBezTo>
                    <a:pt x="641985" y="179225"/>
                    <a:pt x="640842" y="169166"/>
                    <a:pt x="640842" y="163680"/>
                  </a:cubicBezTo>
                  <a:lnTo>
                    <a:pt x="640842" y="150421"/>
                  </a:lnTo>
                  <a:cubicBezTo>
                    <a:pt x="640842" y="145620"/>
                    <a:pt x="641756" y="142649"/>
                    <a:pt x="650215" y="142649"/>
                  </a:cubicBezTo>
                  <a:lnTo>
                    <a:pt x="654558" y="142649"/>
                  </a:lnTo>
                  <a:cubicBezTo>
                    <a:pt x="657301" y="142649"/>
                    <a:pt x="658673" y="143106"/>
                    <a:pt x="660502" y="139220"/>
                  </a:cubicBezTo>
                  <a:cubicBezTo>
                    <a:pt x="678104" y="101272"/>
                    <a:pt x="681990" y="66296"/>
                    <a:pt x="681076" y="21719"/>
                  </a:cubicBezTo>
                  <a:cubicBezTo>
                    <a:pt x="680847" y="9832"/>
                    <a:pt x="673075" y="10975"/>
                    <a:pt x="673075" y="6860"/>
                  </a:cubicBezTo>
                  <a:cubicBezTo>
                    <a:pt x="673075" y="3431"/>
                    <a:pt x="678790" y="3431"/>
                    <a:pt x="681304" y="3431"/>
                  </a:cubicBezTo>
                  <a:close/>
                  <a:moveTo>
                    <a:pt x="540791" y="3431"/>
                  </a:moveTo>
                  <a:lnTo>
                    <a:pt x="574396" y="3431"/>
                  </a:lnTo>
                  <a:cubicBezTo>
                    <a:pt x="578053" y="3431"/>
                    <a:pt x="580111" y="4574"/>
                    <a:pt x="580111" y="7775"/>
                  </a:cubicBezTo>
                  <a:cubicBezTo>
                    <a:pt x="580111" y="12804"/>
                    <a:pt x="572567" y="12118"/>
                    <a:pt x="575767" y="20119"/>
                  </a:cubicBezTo>
                  <a:lnTo>
                    <a:pt x="624688" y="146535"/>
                  </a:lnTo>
                  <a:cubicBezTo>
                    <a:pt x="628117" y="155450"/>
                    <a:pt x="634746" y="153850"/>
                    <a:pt x="634746" y="159108"/>
                  </a:cubicBezTo>
                  <a:cubicBezTo>
                    <a:pt x="634746" y="162994"/>
                    <a:pt x="632460" y="163451"/>
                    <a:pt x="626059" y="163451"/>
                  </a:cubicBezTo>
                  <a:lnTo>
                    <a:pt x="598627" y="163451"/>
                  </a:lnTo>
                  <a:cubicBezTo>
                    <a:pt x="593369" y="163451"/>
                    <a:pt x="591083" y="162994"/>
                    <a:pt x="591083" y="159565"/>
                  </a:cubicBezTo>
                  <a:cubicBezTo>
                    <a:pt x="591083" y="152936"/>
                    <a:pt x="599084" y="155679"/>
                    <a:pt x="596341" y="147906"/>
                  </a:cubicBezTo>
                  <a:lnTo>
                    <a:pt x="592226" y="136476"/>
                  </a:lnTo>
                  <a:cubicBezTo>
                    <a:pt x="591083" y="133276"/>
                    <a:pt x="589255" y="132819"/>
                    <a:pt x="586283" y="132819"/>
                  </a:cubicBezTo>
                  <a:lnTo>
                    <a:pt x="530962" y="132819"/>
                  </a:lnTo>
                  <a:cubicBezTo>
                    <a:pt x="528676" y="132819"/>
                    <a:pt x="525932" y="133505"/>
                    <a:pt x="524789" y="136019"/>
                  </a:cubicBezTo>
                  <a:lnTo>
                    <a:pt x="522732" y="144020"/>
                  </a:lnTo>
                  <a:cubicBezTo>
                    <a:pt x="519303" y="157279"/>
                    <a:pt x="526161" y="151793"/>
                    <a:pt x="526161" y="159565"/>
                  </a:cubicBezTo>
                  <a:cubicBezTo>
                    <a:pt x="526161" y="162994"/>
                    <a:pt x="522732" y="163451"/>
                    <a:pt x="516103" y="163451"/>
                  </a:cubicBezTo>
                  <a:lnTo>
                    <a:pt x="490271" y="163451"/>
                  </a:lnTo>
                  <a:cubicBezTo>
                    <a:pt x="487070" y="163451"/>
                    <a:pt x="483870" y="162765"/>
                    <a:pt x="483870" y="159108"/>
                  </a:cubicBezTo>
                  <a:cubicBezTo>
                    <a:pt x="483870" y="153393"/>
                    <a:pt x="491642" y="155450"/>
                    <a:pt x="495071" y="145392"/>
                  </a:cubicBezTo>
                  <a:lnTo>
                    <a:pt x="538505" y="20119"/>
                  </a:lnTo>
                  <a:cubicBezTo>
                    <a:pt x="541249" y="11889"/>
                    <a:pt x="535305" y="12118"/>
                    <a:pt x="535305" y="7775"/>
                  </a:cubicBezTo>
                  <a:cubicBezTo>
                    <a:pt x="535305" y="4574"/>
                    <a:pt x="537362" y="3431"/>
                    <a:pt x="540791" y="3431"/>
                  </a:cubicBezTo>
                  <a:close/>
                  <a:moveTo>
                    <a:pt x="343891" y="3431"/>
                  </a:moveTo>
                  <a:lnTo>
                    <a:pt x="463220" y="3431"/>
                  </a:lnTo>
                  <a:cubicBezTo>
                    <a:pt x="464820" y="3431"/>
                    <a:pt x="472135" y="2745"/>
                    <a:pt x="472135" y="6860"/>
                  </a:cubicBezTo>
                  <a:cubicBezTo>
                    <a:pt x="472135" y="10518"/>
                    <a:pt x="462991" y="9603"/>
                    <a:pt x="462991" y="21719"/>
                  </a:cubicBezTo>
                  <a:lnTo>
                    <a:pt x="463220" y="143792"/>
                  </a:lnTo>
                  <a:cubicBezTo>
                    <a:pt x="463220" y="155907"/>
                    <a:pt x="473507" y="155222"/>
                    <a:pt x="473507" y="160251"/>
                  </a:cubicBezTo>
                  <a:cubicBezTo>
                    <a:pt x="473507" y="163451"/>
                    <a:pt x="466877" y="163451"/>
                    <a:pt x="463220" y="163451"/>
                  </a:cubicBezTo>
                  <a:lnTo>
                    <a:pt x="436245" y="163451"/>
                  </a:lnTo>
                  <a:cubicBezTo>
                    <a:pt x="429387" y="163451"/>
                    <a:pt x="426187" y="163223"/>
                    <a:pt x="426187" y="159336"/>
                  </a:cubicBezTo>
                  <a:cubicBezTo>
                    <a:pt x="426187" y="155450"/>
                    <a:pt x="436474" y="154764"/>
                    <a:pt x="436474" y="143792"/>
                  </a:cubicBezTo>
                  <a:lnTo>
                    <a:pt x="436702" y="30863"/>
                  </a:lnTo>
                  <a:cubicBezTo>
                    <a:pt x="436702" y="27891"/>
                    <a:pt x="435102" y="26063"/>
                    <a:pt x="431673" y="26063"/>
                  </a:cubicBezTo>
                  <a:lnTo>
                    <a:pt x="373837" y="26063"/>
                  </a:lnTo>
                  <a:cubicBezTo>
                    <a:pt x="371094" y="26063"/>
                    <a:pt x="368808" y="27206"/>
                    <a:pt x="368808" y="30406"/>
                  </a:cubicBezTo>
                  <a:lnTo>
                    <a:pt x="368808" y="112702"/>
                  </a:lnTo>
                  <a:cubicBezTo>
                    <a:pt x="368808" y="134190"/>
                    <a:pt x="367436" y="152021"/>
                    <a:pt x="346177" y="164823"/>
                  </a:cubicBezTo>
                  <a:cubicBezTo>
                    <a:pt x="339319" y="168938"/>
                    <a:pt x="335432" y="169623"/>
                    <a:pt x="331318" y="163451"/>
                  </a:cubicBezTo>
                  <a:lnTo>
                    <a:pt x="326288" y="155679"/>
                  </a:lnTo>
                  <a:cubicBezTo>
                    <a:pt x="322174" y="149507"/>
                    <a:pt x="324688" y="148592"/>
                    <a:pt x="331089" y="144020"/>
                  </a:cubicBezTo>
                  <a:cubicBezTo>
                    <a:pt x="343433" y="135105"/>
                    <a:pt x="342976" y="126647"/>
                    <a:pt x="342976" y="112702"/>
                  </a:cubicBezTo>
                  <a:lnTo>
                    <a:pt x="342976" y="18747"/>
                  </a:lnTo>
                  <a:cubicBezTo>
                    <a:pt x="342976" y="10061"/>
                    <a:pt x="334061" y="11661"/>
                    <a:pt x="334061" y="7546"/>
                  </a:cubicBezTo>
                  <a:cubicBezTo>
                    <a:pt x="334061" y="4346"/>
                    <a:pt x="338176" y="3431"/>
                    <a:pt x="343891" y="3431"/>
                  </a:cubicBezTo>
                  <a:close/>
                  <a:moveTo>
                    <a:pt x="169240" y="3431"/>
                  </a:moveTo>
                  <a:lnTo>
                    <a:pt x="194386" y="3431"/>
                  </a:lnTo>
                  <a:cubicBezTo>
                    <a:pt x="198501" y="3431"/>
                    <a:pt x="201930" y="3660"/>
                    <a:pt x="201930" y="6403"/>
                  </a:cubicBezTo>
                  <a:cubicBezTo>
                    <a:pt x="201930" y="11204"/>
                    <a:pt x="194844" y="8918"/>
                    <a:pt x="194844" y="20119"/>
                  </a:cubicBezTo>
                  <a:lnTo>
                    <a:pt x="194844" y="105615"/>
                  </a:lnTo>
                  <a:cubicBezTo>
                    <a:pt x="194844" y="110873"/>
                    <a:pt x="196215" y="110416"/>
                    <a:pt x="198959" y="109730"/>
                  </a:cubicBezTo>
                  <a:cubicBezTo>
                    <a:pt x="209931" y="106758"/>
                    <a:pt x="228448" y="91214"/>
                    <a:pt x="241935" y="73840"/>
                  </a:cubicBezTo>
                  <a:cubicBezTo>
                    <a:pt x="265481" y="43436"/>
                    <a:pt x="263881" y="3431"/>
                    <a:pt x="300457" y="3431"/>
                  </a:cubicBezTo>
                  <a:cubicBezTo>
                    <a:pt x="308915" y="3431"/>
                    <a:pt x="310972" y="4346"/>
                    <a:pt x="310972" y="8918"/>
                  </a:cubicBezTo>
                  <a:lnTo>
                    <a:pt x="310972" y="20576"/>
                  </a:lnTo>
                  <a:cubicBezTo>
                    <a:pt x="310972" y="25834"/>
                    <a:pt x="305943" y="26063"/>
                    <a:pt x="301371" y="26063"/>
                  </a:cubicBezTo>
                  <a:cubicBezTo>
                    <a:pt x="287198" y="26063"/>
                    <a:pt x="278740" y="62639"/>
                    <a:pt x="266853" y="80012"/>
                  </a:cubicBezTo>
                  <a:cubicBezTo>
                    <a:pt x="265252" y="82298"/>
                    <a:pt x="265024" y="85270"/>
                    <a:pt x="267081" y="88470"/>
                  </a:cubicBezTo>
                  <a:lnTo>
                    <a:pt x="302971" y="146992"/>
                  </a:lnTo>
                  <a:cubicBezTo>
                    <a:pt x="310287" y="158879"/>
                    <a:pt x="315316" y="154307"/>
                    <a:pt x="315316" y="160708"/>
                  </a:cubicBezTo>
                  <a:cubicBezTo>
                    <a:pt x="315316" y="163680"/>
                    <a:pt x="308686" y="163451"/>
                    <a:pt x="305257" y="163451"/>
                  </a:cubicBezTo>
                  <a:lnTo>
                    <a:pt x="277597" y="163451"/>
                  </a:lnTo>
                  <a:cubicBezTo>
                    <a:pt x="275997" y="163451"/>
                    <a:pt x="271882" y="163680"/>
                    <a:pt x="271882" y="160937"/>
                  </a:cubicBezTo>
                  <a:cubicBezTo>
                    <a:pt x="271882" y="157736"/>
                    <a:pt x="278740" y="157050"/>
                    <a:pt x="272796" y="147678"/>
                  </a:cubicBezTo>
                  <a:lnTo>
                    <a:pt x="249250" y="111330"/>
                  </a:lnTo>
                  <a:cubicBezTo>
                    <a:pt x="247193" y="108359"/>
                    <a:pt x="245364" y="108587"/>
                    <a:pt x="242850" y="110873"/>
                  </a:cubicBezTo>
                  <a:cubicBezTo>
                    <a:pt x="237592" y="115674"/>
                    <a:pt x="223190" y="126875"/>
                    <a:pt x="205588" y="132819"/>
                  </a:cubicBezTo>
                  <a:cubicBezTo>
                    <a:pt x="197358" y="135562"/>
                    <a:pt x="194386" y="136248"/>
                    <a:pt x="194386" y="140591"/>
                  </a:cubicBezTo>
                  <a:lnTo>
                    <a:pt x="194386" y="149735"/>
                  </a:lnTo>
                  <a:cubicBezTo>
                    <a:pt x="194386" y="159108"/>
                    <a:pt x="201702" y="155907"/>
                    <a:pt x="201702" y="160251"/>
                  </a:cubicBezTo>
                  <a:cubicBezTo>
                    <a:pt x="201702" y="163451"/>
                    <a:pt x="198730" y="163451"/>
                    <a:pt x="192786" y="163451"/>
                  </a:cubicBezTo>
                  <a:lnTo>
                    <a:pt x="169698" y="163451"/>
                  </a:lnTo>
                  <a:cubicBezTo>
                    <a:pt x="166726" y="163451"/>
                    <a:pt x="163297" y="163451"/>
                    <a:pt x="163297" y="159794"/>
                  </a:cubicBezTo>
                  <a:cubicBezTo>
                    <a:pt x="163297" y="155907"/>
                    <a:pt x="169926" y="159108"/>
                    <a:pt x="169926" y="149278"/>
                  </a:cubicBezTo>
                  <a:lnTo>
                    <a:pt x="169698" y="20119"/>
                  </a:lnTo>
                  <a:cubicBezTo>
                    <a:pt x="169698" y="8003"/>
                    <a:pt x="161925" y="11661"/>
                    <a:pt x="161925" y="6174"/>
                  </a:cubicBezTo>
                  <a:cubicBezTo>
                    <a:pt x="161925" y="3888"/>
                    <a:pt x="164440" y="3431"/>
                    <a:pt x="169240" y="3431"/>
                  </a:cubicBezTo>
                  <a:close/>
                  <a:moveTo>
                    <a:pt x="9373" y="3431"/>
                  </a:moveTo>
                  <a:lnTo>
                    <a:pt x="77953" y="3431"/>
                  </a:lnTo>
                  <a:cubicBezTo>
                    <a:pt x="105385" y="3431"/>
                    <a:pt x="124587" y="18976"/>
                    <a:pt x="124587" y="45036"/>
                  </a:cubicBezTo>
                  <a:cubicBezTo>
                    <a:pt x="124587" y="61038"/>
                    <a:pt x="116815" y="69497"/>
                    <a:pt x="112700" y="72926"/>
                  </a:cubicBezTo>
                  <a:cubicBezTo>
                    <a:pt x="111329" y="74069"/>
                    <a:pt x="111100" y="75897"/>
                    <a:pt x="113157" y="76812"/>
                  </a:cubicBezTo>
                  <a:cubicBezTo>
                    <a:pt x="119787" y="79784"/>
                    <a:pt x="134874" y="90528"/>
                    <a:pt x="134874" y="115674"/>
                  </a:cubicBezTo>
                  <a:cubicBezTo>
                    <a:pt x="134874" y="141277"/>
                    <a:pt x="120244" y="163451"/>
                    <a:pt x="89154" y="163451"/>
                  </a:cubicBezTo>
                  <a:lnTo>
                    <a:pt x="12116" y="163451"/>
                  </a:lnTo>
                  <a:cubicBezTo>
                    <a:pt x="8230" y="163451"/>
                    <a:pt x="915" y="163451"/>
                    <a:pt x="915" y="159108"/>
                  </a:cubicBezTo>
                  <a:cubicBezTo>
                    <a:pt x="915" y="153393"/>
                    <a:pt x="9373" y="156593"/>
                    <a:pt x="9373" y="143106"/>
                  </a:cubicBezTo>
                  <a:lnTo>
                    <a:pt x="9373" y="21491"/>
                  </a:lnTo>
                  <a:cubicBezTo>
                    <a:pt x="9373" y="10061"/>
                    <a:pt x="0" y="12804"/>
                    <a:pt x="0" y="7775"/>
                  </a:cubicBezTo>
                  <a:cubicBezTo>
                    <a:pt x="0" y="3888"/>
                    <a:pt x="3201" y="3431"/>
                    <a:pt x="9373" y="3431"/>
                  </a:cubicBezTo>
                  <a:close/>
                  <a:moveTo>
                    <a:pt x="1149782" y="688"/>
                  </a:moveTo>
                  <a:cubicBezTo>
                    <a:pt x="1189558" y="688"/>
                    <a:pt x="1204646" y="29720"/>
                    <a:pt x="1204646" y="44579"/>
                  </a:cubicBezTo>
                  <a:cubicBezTo>
                    <a:pt x="1204646" y="62867"/>
                    <a:pt x="1196416" y="70411"/>
                    <a:pt x="1190015" y="74983"/>
                  </a:cubicBezTo>
                  <a:cubicBezTo>
                    <a:pt x="1188415" y="76126"/>
                    <a:pt x="1188415" y="77955"/>
                    <a:pt x="1190244" y="78869"/>
                  </a:cubicBezTo>
                  <a:cubicBezTo>
                    <a:pt x="1193445" y="80469"/>
                    <a:pt x="1208761" y="91442"/>
                    <a:pt x="1208761" y="114759"/>
                  </a:cubicBezTo>
                  <a:cubicBezTo>
                    <a:pt x="1208761" y="144706"/>
                    <a:pt x="1182929" y="165966"/>
                    <a:pt x="1147039" y="165966"/>
                  </a:cubicBezTo>
                  <a:cubicBezTo>
                    <a:pt x="1120750" y="165966"/>
                    <a:pt x="1102919" y="149049"/>
                    <a:pt x="1100176" y="146306"/>
                  </a:cubicBezTo>
                  <a:cubicBezTo>
                    <a:pt x="1097204" y="143106"/>
                    <a:pt x="1094003" y="145849"/>
                    <a:pt x="1091489" y="142649"/>
                  </a:cubicBezTo>
                  <a:cubicBezTo>
                    <a:pt x="1090117" y="140820"/>
                    <a:pt x="1091032" y="138762"/>
                    <a:pt x="1092403" y="137619"/>
                  </a:cubicBezTo>
                  <a:lnTo>
                    <a:pt x="1107034" y="123675"/>
                  </a:lnTo>
                  <a:cubicBezTo>
                    <a:pt x="1109091" y="121617"/>
                    <a:pt x="1111834" y="120474"/>
                    <a:pt x="1113435" y="122532"/>
                  </a:cubicBezTo>
                  <a:cubicBezTo>
                    <a:pt x="1115720" y="125504"/>
                    <a:pt x="1111606" y="128018"/>
                    <a:pt x="1118007" y="134190"/>
                  </a:cubicBezTo>
                  <a:cubicBezTo>
                    <a:pt x="1124179" y="140134"/>
                    <a:pt x="1133094" y="144249"/>
                    <a:pt x="1147496" y="144249"/>
                  </a:cubicBezTo>
                  <a:cubicBezTo>
                    <a:pt x="1168527" y="144249"/>
                    <a:pt x="1181786" y="131676"/>
                    <a:pt x="1181786" y="115217"/>
                  </a:cubicBezTo>
                  <a:cubicBezTo>
                    <a:pt x="1181786" y="93728"/>
                    <a:pt x="1168984" y="90528"/>
                    <a:pt x="1163269" y="90528"/>
                  </a:cubicBezTo>
                  <a:lnTo>
                    <a:pt x="1144295" y="90528"/>
                  </a:lnTo>
                  <a:cubicBezTo>
                    <a:pt x="1141095" y="90528"/>
                    <a:pt x="1139266" y="88013"/>
                    <a:pt x="1139266" y="85041"/>
                  </a:cubicBezTo>
                  <a:lnTo>
                    <a:pt x="1139266" y="73154"/>
                  </a:lnTo>
                  <a:cubicBezTo>
                    <a:pt x="1139266" y="69268"/>
                    <a:pt x="1141324" y="67668"/>
                    <a:pt x="1144753" y="67668"/>
                  </a:cubicBezTo>
                  <a:lnTo>
                    <a:pt x="1163269" y="67668"/>
                  </a:lnTo>
                  <a:cubicBezTo>
                    <a:pt x="1170127" y="67668"/>
                    <a:pt x="1179500" y="59438"/>
                    <a:pt x="1179500" y="46637"/>
                  </a:cubicBezTo>
                  <a:cubicBezTo>
                    <a:pt x="1179500" y="32006"/>
                    <a:pt x="1166470" y="22176"/>
                    <a:pt x="1149553" y="22176"/>
                  </a:cubicBezTo>
                  <a:cubicBezTo>
                    <a:pt x="1131494" y="22176"/>
                    <a:pt x="1120064" y="29949"/>
                    <a:pt x="1115949" y="34064"/>
                  </a:cubicBezTo>
                  <a:cubicBezTo>
                    <a:pt x="1109777" y="40236"/>
                    <a:pt x="1115949" y="42750"/>
                    <a:pt x="1112063" y="46408"/>
                  </a:cubicBezTo>
                  <a:cubicBezTo>
                    <a:pt x="1110463" y="48008"/>
                    <a:pt x="1108634" y="47551"/>
                    <a:pt x="1106119" y="45494"/>
                  </a:cubicBezTo>
                  <a:lnTo>
                    <a:pt x="1090574" y="32463"/>
                  </a:lnTo>
                  <a:cubicBezTo>
                    <a:pt x="1088746" y="30863"/>
                    <a:pt x="1087831" y="28806"/>
                    <a:pt x="1089203" y="27206"/>
                  </a:cubicBezTo>
                  <a:cubicBezTo>
                    <a:pt x="1091717" y="24234"/>
                    <a:pt x="1093775" y="27434"/>
                    <a:pt x="1099033" y="22634"/>
                  </a:cubicBezTo>
                  <a:cubicBezTo>
                    <a:pt x="1103376" y="18747"/>
                    <a:pt x="1118007" y="688"/>
                    <a:pt x="1149782" y="688"/>
                  </a:cubicBezTo>
                  <a:close/>
                  <a:moveTo>
                    <a:pt x="1469060" y="459"/>
                  </a:moveTo>
                  <a:cubicBezTo>
                    <a:pt x="1494663" y="459"/>
                    <a:pt x="1507922" y="7317"/>
                    <a:pt x="1516380" y="13718"/>
                  </a:cubicBezTo>
                  <a:cubicBezTo>
                    <a:pt x="1521867" y="17833"/>
                    <a:pt x="1526210" y="12347"/>
                    <a:pt x="1529410" y="14861"/>
                  </a:cubicBezTo>
                  <a:cubicBezTo>
                    <a:pt x="1532153" y="16919"/>
                    <a:pt x="1529867" y="21033"/>
                    <a:pt x="1527581" y="24691"/>
                  </a:cubicBezTo>
                  <a:lnTo>
                    <a:pt x="1517980" y="39550"/>
                  </a:lnTo>
                  <a:cubicBezTo>
                    <a:pt x="1515923" y="42750"/>
                    <a:pt x="1514094" y="44808"/>
                    <a:pt x="1510665" y="42979"/>
                  </a:cubicBezTo>
                  <a:cubicBezTo>
                    <a:pt x="1508150" y="41607"/>
                    <a:pt x="1509522" y="37721"/>
                    <a:pt x="1504950" y="33606"/>
                  </a:cubicBezTo>
                  <a:cubicBezTo>
                    <a:pt x="1497406" y="26977"/>
                    <a:pt x="1487348" y="23777"/>
                    <a:pt x="1469060" y="23777"/>
                  </a:cubicBezTo>
                  <a:cubicBezTo>
                    <a:pt x="1436370" y="23777"/>
                    <a:pt x="1413053" y="48694"/>
                    <a:pt x="1413053" y="82527"/>
                  </a:cubicBezTo>
                  <a:cubicBezTo>
                    <a:pt x="1413053" y="115217"/>
                    <a:pt x="1436827" y="143106"/>
                    <a:pt x="1467231" y="143106"/>
                  </a:cubicBezTo>
                  <a:cubicBezTo>
                    <a:pt x="1489405" y="143106"/>
                    <a:pt x="1499692" y="136934"/>
                    <a:pt x="1504950" y="131676"/>
                  </a:cubicBezTo>
                  <a:cubicBezTo>
                    <a:pt x="1511579" y="125046"/>
                    <a:pt x="1506322" y="123218"/>
                    <a:pt x="1509293" y="120246"/>
                  </a:cubicBezTo>
                  <a:cubicBezTo>
                    <a:pt x="1511351" y="118188"/>
                    <a:pt x="1513865" y="118417"/>
                    <a:pt x="1515694" y="120703"/>
                  </a:cubicBezTo>
                  <a:lnTo>
                    <a:pt x="1532153" y="139905"/>
                  </a:lnTo>
                  <a:cubicBezTo>
                    <a:pt x="1533754" y="141734"/>
                    <a:pt x="1534211" y="143563"/>
                    <a:pt x="1532153" y="145620"/>
                  </a:cubicBezTo>
                  <a:cubicBezTo>
                    <a:pt x="1529867" y="147906"/>
                    <a:pt x="1528039" y="144477"/>
                    <a:pt x="1520266" y="149964"/>
                  </a:cubicBezTo>
                  <a:cubicBezTo>
                    <a:pt x="1512265" y="155679"/>
                    <a:pt x="1499006" y="166880"/>
                    <a:pt x="1467231" y="166880"/>
                  </a:cubicBezTo>
                  <a:cubicBezTo>
                    <a:pt x="1419682" y="166880"/>
                    <a:pt x="1386078" y="128018"/>
                    <a:pt x="1386078" y="82527"/>
                  </a:cubicBezTo>
                  <a:cubicBezTo>
                    <a:pt x="1386078" y="37264"/>
                    <a:pt x="1417396" y="459"/>
                    <a:pt x="1469060" y="459"/>
                  </a:cubicBezTo>
                  <a:close/>
                  <a:moveTo>
                    <a:pt x="2240813" y="2"/>
                  </a:moveTo>
                  <a:cubicBezTo>
                    <a:pt x="2281504" y="459"/>
                    <a:pt x="2321738" y="28120"/>
                    <a:pt x="2321738" y="84356"/>
                  </a:cubicBezTo>
                  <a:cubicBezTo>
                    <a:pt x="2321738" y="140363"/>
                    <a:pt x="2279675" y="168023"/>
                    <a:pt x="2238070" y="167337"/>
                  </a:cubicBezTo>
                  <a:cubicBezTo>
                    <a:pt x="2197608" y="166652"/>
                    <a:pt x="2157603" y="139220"/>
                    <a:pt x="2157603" y="84356"/>
                  </a:cubicBezTo>
                  <a:cubicBezTo>
                    <a:pt x="2157603" y="28120"/>
                    <a:pt x="2199437" y="-226"/>
                    <a:pt x="2240813" y="2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[T2O] TextBox 6">
              <a:extLst>
                <a:ext uri="{FF2B5EF4-FFF2-40B4-BE49-F238E27FC236}">
                  <a16:creationId xmlns:a16="http://schemas.microsoft.com/office/drawing/2014/main" xmlns="" id="{A65132FA-9851-AE40-9457-CF9E10EF8ED9}"/>
                </a:ext>
              </a:extLst>
            </p:cNvPr>
            <p:cNvSpPr/>
            <p:nvPr/>
          </p:nvSpPr>
          <p:spPr>
            <a:xfrm>
              <a:off x="8273016" y="2992364"/>
              <a:ext cx="1155433" cy="409674"/>
            </a:xfrm>
            <a:custGeom>
              <a:avLst/>
              <a:gdLst/>
              <a:ahLst/>
              <a:cxnLst/>
              <a:rect l="l" t="t" r="r" b="b"/>
              <a:pathLst>
                <a:path w="1155433" h="409674">
                  <a:moveTo>
                    <a:pt x="1058776" y="258503"/>
                  </a:moveTo>
                  <a:cubicBezTo>
                    <a:pt x="1035732" y="258503"/>
                    <a:pt x="1012691" y="281544"/>
                    <a:pt x="1012691" y="302902"/>
                  </a:cubicBezTo>
                  <a:cubicBezTo>
                    <a:pt x="1012691" y="329318"/>
                    <a:pt x="1035170" y="350673"/>
                    <a:pt x="1058776" y="350673"/>
                  </a:cubicBezTo>
                  <a:cubicBezTo>
                    <a:pt x="1079572" y="350673"/>
                    <a:pt x="1101489" y="329318"/>
                    <a:pt x="1101489" y="302902"/>
                  </a:cubicBezTo>
                  <a:cubicBezTo>
                    <a:pt x="1101489" y="283230"/>
                    <a:pt x="1080134" y="258503"/>
                    <a:pt x="1058776" y="258503"/>
                  </a:cubicBezTo>
                  <a:close/>
                  <a:moveTo>
                    <a:pt x="1059338" y="202873"/>
                  </a:moveTo>
                  <a:cubicBezTo>
                    <a:pt x="1120590" y="202873"/>
                    <a:pt x="1155433" y="248955"/>
                    <a:pt x="1155433" y="302902"/>
                  </a:cubicBezTo>
                  <a:cubicBezTo>
                    <a:pt x="1155433" y="366402"/>
                    <a:pt x="1116656" y="404616"/>
                    <a:pt x="1059338" y="404616"/>
                  </a:cubicBezTo>
                  <a:cubicBezTo>
                    <a:pt x="998086" y="404616"/>
                    <a:pt x="959872" y="365278"/>
                    <a:pt x="959872" y="301778"/>
                  </a:cubicBezTo>
                  <a:cubicBezTo>
                    <a:pt x="959872" y="244459"/>
                    <a:pt x="1000896" y="202873"/>
                    <a:pt x="1059338" y="202873"/>
                  </a:cubicBezTo>
                  <a:close/>
                  <a:moveTo>
                    <a:pt x="839606" y="57316"/>
                  </a:moveTo>
                  <a:cubicBezTo>
                    <a:pt x="814876" y="57316"/>
                    <a:pt x="797455" y="80357"/>
                    <a:pt x="797455" y="100029"/>
                  </a:cubicBezTo>
                  <a:cubicBezTo>
                    <a:pt x="797455" y="126445"/>
                    <a:pt x="819372" y="147800"/>
                    <a:pt x="840168" y="147800"/>
                  </a:cubicBezTo>
                  <a:cubicBezTo>
                    <a:pt x="863774" y="147800"/>
                    <a:pt x="882319" y="127569"/>
                    <a:pt x="882319" y="100029"/>
                  </a:cubicBezTo>
                  <a:cubicBezTo>
                    <a:pt x="882319" y="76985"/>
                    <a:pt x="862650" y="57316"/>
                    <a:pt x="839606" y="57316"/>
                  </a:cubicBezTo>
                  <a:close/>
                  <a:moveTo>
                    <a:pt x="1086075" y="6024"/>
                  </a:moveTo>
                  <a:cubicBezTo>
                    <a:pt x="1089539" y="6568"/>
                    <a:pt x="1093028" y="7727"/>
                    <a:pt x="1096425" y="9554"/>
                  </a:cubicBezTo>
                  <a:lnTo>
                    <a:pt x="1112161" y="21917"/>
                  </a:lnTo>
                  <a:cubicBezTo>
                    <a:pt x="1121152" y="28661"/>
                    <a:pt x="1121152" y="48324"/>
                    <a:pt x="1113285" y="58440"/>
                  </a:cubicBezTo>
                  <a:lnTo>
                    <a:pt x="845223" y="390005"/>
                  </a:lnTo>
                  <a:cubicBezTo>
                    <a:pt x="839041" y="397872"/>
                    <a:pt x="819950" y="401806"/>
                    <a:pt x="807576" y="394501"/>
                  </a:cubicBezTo>
                  <a:lnTo>
                    <a:pt x="792965" y="382699"/>
                  </a:lnTo>
                  <a:cubicBezTo>
                    <a:pt x="783411" y="375393"/>
                    <a:pt x="782287" y="355321"/>
                    <a:pt x="789593" y="345615"/>
                  </a:cubicBezTo>
                  <a:lnTo>
                    <a:pt x="1058779" y="16298"/>
                  </a:lnTo>
                  <a:cubicBezTo>
                    <a:pt x="1065523" y="8289"/>
                    <a:pt x="1075684" y="4391"/>
                    <a:pt x="1086075" y="6024"/>
                  </a:cubicBezTo>
                  <a:close/>
                  <a:moveTo>
                    <a:pt x="839044" y="0"/>
                  </a:moveTo>
                  <a:cubicBezTo>
                    <a:pt x="897486" y="0"/>
                    <a:pt x="938510" y="41586"/>
                    <a:pt x="938510" y="98905"/>
                  </a:cubicBezTo>
                  <a:cubicBezTo>
                    <a:pt x="938510" y="162405"/>
                    <a:pt x="900296" y="201743"/>
                    <a:pt x="839044" y="201743"/>
                  </a:cubicBezTo>
                  <a:cubicBezTo>
                    <a:pt x="781725" y="201743"/>
                    <a:pt x="742949" y="163529"/>
                    <a:pt x="742949" y="100029"/>
                  </a:cubicBezTo>
                  <a:cubicBezTo>
                    <a:pt x="742949" y="46082"/>
                    <a:pt x="777792" y="0"/>
                    <a:pt x="839044" y="0"/>
                  </a:cubicBezTo>
                  <a:close/>
                  <a:moveTo>
                    <a:pt x="393950" y="0"/>
                  </a:moveTo>
                  <a:lnTo>
                    <a:pt x="649087" y="0"/>
                  </a:lnTo>
                  <a:cubicBezTo>
                    <a:pt x="667629" y="0"/>
                    <a:pt x="669877" y="3934"/>
                    <a:pt x="669877" y="23038"/>
                  </a:cubicBezTo>
                  <a:lnTo>
                    <a:pt x="669877" y="57881"/>
                  </a:lnTo>
                  <a:cubicBezTo>
                    <a:pt x="669877" y="74737"/>
                    <a:pt x="668191" y="80357"/>
                    <a:pt x="653583" y="80357"/>
                  </a:cubicBezTo>
                  <a:cubicBezTo>
                    <a:pt x="635041" y="80357"/>
                    <a:pt x="641222" y="65183"/>
                    <a:pt x="623236" y="65183"/>
                  </a:cubicBezTo>
                  <a:lnTo>
                    <a:pt x="460825" y="65183"/>
                  </a:lnTo>
                  <a:cubicBezTo>
                    <a:pt x="458574" y="65183"/>
                    <a:pt x="454078" y="69679"/>
                    <a:pt x="454078" y="70806"/>
                  </a:cubicBezTo>
                  <a:lnTo>
                    <a:pt x="454078" y="136557"/>
                  </a:lnTo>
                  <a:cubicBezTo>
                    <a:pt x="454078" y="142742"/>
                    <a:pt x="451275" y="140494"/>
                    <a:pt x="456894" y="136560"/>
                  </a:cubicBezTo>
                  <a:cubicBezTo>
                    <a:pt x="467010" y="129817"/>
                    <a:pt x="490613" y="118015"/>
                    <a:pt x="534444" y="118015"/>
                  </a:cubicBezTo>
                  <a:cubicBezTo>
                    <a:pt x="622109" y="118015"/>
                    <a:pt x="682802" y="177584"/>
                    <a:pt x="682802" y="263002"/>
                  </a:cubicBezTo>
                  <a:cubicBezTo>
                    <a:pt x="682802" y="333245"/>
                    <a:pt x="639530" y="409674"/>
                    <a:pt x="532758" y="409674"/>
                  </a:cubicBezTo>
                  <a:cubicBezTo>
                    <a:pt x="450713" y="409674"/>
                    <a:pt x="404631" y="352352"/>
                    <a:pt x="400697" y="346171"/>
                  </a:cubicBezTo>
                  <a:cubicBezTo>
                    <a:pt x="393113" y="326502"/>
                    <a:pt x="385504" y="338303"/>
                    <a:pt x="375408" y="330997"/>
                  </a:cubicBezTo>
                  <a:cubicBezTo>
                    <a:pt x="372036" y="319008"/>
                    <a:pt x="378218" y="306277"/>
                    <a:pt x="386086" y="300095"/>
                  </a:cubicBezTo>
                  <a:lnTo>
                    <a:pt x="425424" y="268624"/>
                  </a:lnTo>
                  <a:cubicBezTo>
                    <a:pt x="429358" y="265253"/>
                    <a:pt x="448741" y="261881"/>
                    <a:pt x="454640" y="268062"/>
                  </a:cubicBezTo>
                  <a:cubicBezTo>
                    <a:pt x="460822" y="289171"/>
                    <a:pt x="445087" y="289745"/>
                    <a:pt x="459136" y="302905"/>
                  </a:cubicBezTo>
                  <a:cubicBezTo>
                    <a:pt x="461384" y="306277"/>
                    <a:pt x="481053" y="342243"/>
                    <a:pt x="532758" y="342243"/>
                  </a:cubicBezTo>
                  <a:cubicBezTo>
                    <a:pt x="570975" y="342243"/>
                    <a:pt x="609190" y="307401"/>
                    <a:pt x="609190" y="263002"/>
                  </a:cubicBezTo>
                  <a:cubicBezTo>
                    <a:pt x="609190" y="224784"/>
                    <a:pt x="574347" y="186570"/>
                    <a:pt x="534444" y="186570"/>
                  </a:cubicBezTo>
                  <a:cubicBezTo>
                    <a:pt x="505780" y="186570"/>
                    <a:pt x="484425" y="196685"/>
                    <a:pt x="465880" y="215793"/>
                  </a:cubicBezTo>
                  <a:cubicBezTo>
                    <a:pt x="452954" y="229280"/>
                    <a:pt x="437472" y="230404"/>
                    <a:pt x="426548" y="222536"/>
                  </a:cubicBezTo>
                  <a:lnTo>
                    <a:pt x="394515" y="193876"/>
                  </a:lnTo>
                  <a:cubicBezTo>
                    <a:pt x="385524" y="186008"/>
                    <a:pt x="384400" y="179826"/>
                    <a:pt x="384400" y="157915"/>
                  </a:cubicBezTo>
                  <a:lnTo>
                    <a:pt x="385524" y="41586"/>
                  </a:lnTo>
                  <a:cubicBezTo>
                    <a:pt x="385524" y="25845"/>
                    <a:pt x="371474" y="32589"/>
                    <a:pt x="371474" y="12923"/>
                  </a:cubicBezTo>
                  <a:cubicBezTo>
                    <a:pt x="371474" y="0"/>
                    <a:pt x="384959" y="0"/>
                    <a:pt x="393950" y="0"/>
                  </a:cubicBezTo>
                  <a:close/>
                  <a:moveTo>
                    <a:pt x="22475" y="0"/>
                  </a:moveTo>
                  <a:lnTo>
                    <a:pt x="277612" y="0"/>
                  </a:lnTo>
                  <a:cubicBezTo>
                    <a:pt x="296154" y="0"/>
                    <a:pt x="298402" y="3934"/>
                    <a:pt x="298402" y="23038"/>
                  </a:cubicBezTo>
                  <a:lnTo>
                    <a:pt x="298402" y="57881"/>
                  </a:lnTo>
                  <a:cubicBezTo>
                    <a:pt x="298402" y="74737"/>
                    <a:pt x="296716" y="80357"/>
                    <a:pt x="282108" y="80357"/>
                  </a:cubicBezTo>
                  <a:cubicBezTo>
                    <a:pt x="263566" y="80357"/>
                    <a:pt x="269747" y="65183"/>
                    <a:pt x="251761" y="65183"/>
                  </a:cubicBezTo>
                  <a:lnTo>
                    <a:pt x="89350" y="65183"/>
                  </a:lnTo>
                  <a:cubicBezTo>
                    <a:pt x="87099" y="65183"/>
                    <a:pt x="82604" y="69679"/>
                    <a:pt x="82604" y="70806"/>
                  </a:cubicBezTo>
                  <a:lnTo>
                    <a:pt x="82604" y="136557"/>
                  </a:lnTo>
                  <a:cubicBezTo>
                    <a:pt x="82604" y="142742"/>
                    <a:pt x="79800" y="140494"/>
                    <a:pt x="85420" y="136560"/>
                  </a:cubicBezTo>
                  <a:cubicBezTo>
                    <a:pt x="95535" y="129817"/>
                    <a:pt x="119138" y="118015"/>
                    <a:pt x="162969" y="118015"/>
                  </a:cubicBezTo>
                  <a:cubicBezTo>
                    <a:pt x="250634" y="118015"/>
                    <a:pt x="311327" y="177584"/>
                    <a:pt x="311327" y="263002"/>
                  </a:cubicBezTo>
                  <a:cubicBezTo>
                    <a:pt x="311327" y="333245"/>
                    <a:pt x="268055" y="409674"/>
                    <a:pt x="161283" y="409674"/>
                  </a:cubicBezTo>
                  <a:cubicBezTo>
                    <a:pt x="79238" y="409674"/>
                    <a:pt x="33156" y="352352"/>
                    <a:pt x="29222" y="346171"/>
                  </a:cubicBezTo>
                  <a:cubicBezTo>
                    <a:pt x="21638" y="326502"/>
                    <a:pt x="14029" y="338303"/>
                    <a:pt x="3933" y="330997"/>
                  </a:cubicBezTo>
                  <a:cubicBezTo>
                    <a:pt x="561" y="319008"/>
                    <a:pt x="6743" y="306277"/>
                    <a:pt x="14611" y="300095"/>
                  </a:cubicBezTo>
                  <a:lnTo>
                    <a:pt x="53949" y="268624"/>
                  </a:lnTo>
                  <a:cubicBezTo>
                    <a:pt x="57883" y="265253"/>
                    <a:pt x="77266" y="261881"/>
                    <a:pt x="83166" y="268062"/>
                  </a:cubicBezTo>
                  <a:cubicBezTo>
                    <a:pt x="89347" y="289171"/>
                    <a:pt x="73612" y="289745"/>
                    <a:pt x="87661" y="302905"/>
                  </a:cubicBezTo>
                  <a:cubicBezTo>
                    <a:pt x="89909" y="306277"/>
                    <a:pt x="109578" y="342243"/>
                    <a:pt x="161283" y="342243"/>
                  </a:cubicBezTo>
                  <a:cubicBezTo>
                    <a:pt x="199500" y="342243"/>
                    <a:pt x="237715" y="307401"/>
                    <a:pt x="237715" y="263002"/>
                  </a:cubicBezTo>
                  <a:cubicBezTo>
                    <a:pt x="237715" y="224784"/>
                    <a:pt x="202872" y="186570"/>
                    <a:pt x="162969" y="186570"/>
                  </a:cubicBezTo>
                  <a:cubicBezTo>
                    <a:pt x="134305" y="186570"/>
                    <a:pt x="112950" y="196685"/>
                    <a:pt x="94405" y="215793"/>
                  </a:cubicBezTo>
                  <a:cubicBezTo>
                    <a:pt x="81480" y="229280"/>
                    <a:pt x="65997" y="230404"/>
                    <a:pt x="55073" y="222536"/>
                  </a:cubicBezTo>
                  <a:lnTo>
                    <a:pt x="23040" y="193876"/>
                  </a:lnTo>
                  <a:cubicBezTo>
                    <a:pt x="14049" y="186008"/>
                    <a:pt x="12925" y="179826"/>
                    <a:pt x="12925" y="157915"/>
                  </a:cubicBezTo>
                  <a:lnTo>
                    <a:pt x="14049" y="41586"/>
                  </a:lnTo>
                  <a:cubicBezTo>
                    <a:pt x="14049" y="25845"/>
                    <a:pt x="0" y="32589"/>
                    <a:pt x="0" y="12923"/>
                  </a:cubicBezTo>
                  <a:cubicBezTo>
                    <a:pt x="0" y="0"/>
                    <a:pt x="13484" y="0"/>
                    <a:pt x="224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[T2O] TextBox 16">
              <a:extLst>
                <a:ext uri="{FF2B5EF4-FFF2-40B4-BE49-F238E27FC236}">
                  <a16:creationId xmlns:a16="http://schemas.microsoft.com/office/drawing/2014/main" xmlns="" id="{94A89DA9-6835-A043-8988-A2BB4BF0D57B}"/>
                </a:ext>
              </a:extLst>
            </p:cNvPr>
            <p:cNvSpPr/>
            <p:nvPr/>
          </p:nvSpPr>
          <p:spPr>
            <a:xfrm>
              <a:off x="8305809" y="3544424"/>
              <a:ext cx="1063674" cy="313029"/>
            </a:xfrm>
            <a:custGeom>
              <a:avLst/>
              <a:gdLst/>
              <a:ahLst/>
              <a:cxnLst/>
              <a:rect l="l" t="t" r="r" b="b"/>
              <a:pathLst>
                <a:path w="1063674" h="313029">
                  <a:moveTo>
                    <a:pt x="313485" y="255422"/>
                  </a:moveTo>
                  <a:cubicBezTo>
                    <a:pt x="313789" y="255422"/>
                    <a:pt x="312265" y="255726"/>
                    <a:pt x="312265" y="257860"/>
                  </a:cubicBezTo>
                  <a:lnTo>
                    <a:pt x="312113" y="283920"/>
                  </a:lnTo>
                  <a:cubicBezTo>
                    <a:pt x="312113" y="283312"/>
                    <a:pt x="312418" y="284532"/>
                    <a:pt x="313790" y="284532"/>
                  </a:cubicBezTo>
                  <a:lnTo>
                    <a:pt x="343051" y="284532"/>
                  </a:lnTo>
                  <a:cubicBezTo>
                    <a:pt x="351281" y="284532"/>
                    <a:pt x="358444" y="278283"/>
                    <a:pt x="358444" y="269138"/>
                  </a:cubicBezTo>
                  <a:cubicBezTo>
                    <a:pt x="358444" y="258470"/>
                    <a:pt x="348538" y="255422"/>
                    <a:pt x="341070" y="255422"/>
                  </a:cubicBezTo>
                  <a:close/>
                  <a:moveTo>
                    <a:pt x="661927" y="222378"/>
                  </a:moveTo>
                  <a:lnTo>
                    <a:pt x="647469" y="264261"/>
                  </a:lnTo>
                  <a:cubicBezTo>
                    <a:pt x="646860" y="263805"/>
                    <a:pt x="647774" y="263958"/>
                    <a:pt x="648080" y="263958"/>
                  </a:cubicBezTo>
                  <a:lnTo>
                    <a:pt x="676731" y="263958"/>
                  </a:lnTo>
                  <a:cubicBezTo>
                    <a:pt x="677037" y="263958"/>
                    <a:pt x="677341" y="264312"/>
                    <a:pt x="676732" y="263651"/>
                  </a:cubicBezTo>
                  <a:close/>
                  <a:moveTo>
                    <a:pt x="881002" y="222378"/>
                  </a:moveTo>
                  <a:lnTo>
                    <a:pt x="866544" y="264261"/>
                  </a:lnTo>
                  <a:cubicBezTo>
                    <a:pt x="865935" y="263805"/>
                    <a:pt x="866849" y="263958"/>
                    <a:pt x="867155" y="263958"/>
                  </a:cubicBezTo>
                  <a:lnTo>
                    <a:pt x="895806" y="263958"/>
                  </a:lnTo>
                  <a:cubicBezTo>
                    <a:pt x="896112" y="263958"/>
                    <a:pt x="896416" y="264312"/>
                    <a:pt x="895807" y="263651"/>
                  </a:cubicBezTo>
                  <a:close/>
                  <a:moveTo>
                    <a:pt x="314857" y="211378"/>
                  </a:moveTo>
                  <a:cubicBezTo>
                    <a:pt x="314247" y="211378"/>
                    <a:pt x="312723" y="211835"/>
                    <a:pt x="312723" y="214578"/>
                  </a:cubicBezTo>
                  <a:lnTo>
                    <a:pt x="312418" y="236829"/>
                  </a:lnTo>
                  <a:cubicBezTo>
                    <a:pt x="312418" y="236068"/>
                    <a:pt x="313180" y="237288"/>
                    <a:pt x="314247" y="237288"/>
                  </a:cubicBezTo>
                  <a:lnTo>
                    <a:pt x="340003" y="237288"/>
                  </a:lnTo>
                  <a:cubicBezTo>
                    <a:pt x="345185" y="237288"/>
                    <a:pt x="351891" y="231344"/>
                    <a:pt x="351891" y="223723"/>
                  </a:cubicBezTo>
                  <a:cubicBezTo>
                    <a:pt x="351891" y="216102"/>
                    <a:pt x="345490" y="211378"/>
                    <a:pt x="339241" y="211378"/>
                  </a:cubicBezTo>
                  <a:close/>
                  <a:moveTo>
                    <a:pt x="794461" y="210770"/>
                  </a:moveTo>
                  <a:cubicBezTo>
                    <a:pt x="794461" y="211835"/>
                    <a:pt x="793546" y="211226"/>
                    <a:pt x="793393" y="211226"/>
                  </a:cubicBezTo>
                  <a:lnTo>
                    <a:pt x="767485" y="211226"/>
                  </a:lnTo>
                  <a:cubicBezTo>
                    <a:pt x="767789" y="211226"/>
                    <a:pt x="766570" y="211988"/>
                    <a:pt x="766570" y="212293"/>
                  </a:cubicBezTo>
                  <a:cubicBezTo>
                    <a:pt x="766570" y="237591"/>
                    <a:pt x="765198" y="263042"/>
                    <a:pt x="754225" y="285140"/>
                  </a:cubicBezTo>
                  <a:lnTo>
                    <a:pt x="754055" y="285288"/>
                  </a:lnTo>
                  <a:lnTo>
                    <a:pt x="792022" y="285141"/>
                  </a:lnTo>
                  <a:cubicBezTo>
                    <a:pt x="793241" y="285141"/>
                    <a:pt x="794308" y="284532"/>
                    <a:pt x="794308" y="282246"/>
                  </a:cubicBezTo>
                  <a:close/>
                  <a:moveTo>
                    <a:pt x="166573" y="209854"/>
                  </a:moveTo>
                  <a:cubicBezTo>
                    <a:pt x="151144" y="209702"/>
                    <a:pt x="132586" y="222960"/>
                    <a:pt x="132586" y="248260"/>
                  </a:cubicBezTo>
                  <a:cubicBezTo>
                    <a:pt x="132586" y="272492"/>
                    <a:pt x="150417" y="285598"/>
                    <a:pt x="168552" y="285903"/>
                  </a:cubicBezTo>
                  <a:cubicBezTo>
                    <a:pt x="184169" y="286208"/>
                    <a:pt x="202844" y="273102"/>
                    <a:pt x="202844" y="248260"/>
                  </a:cubicBezTo>
                  <a:cubicBezTo>
                    <a:pt x="202844" y="223265"/>
                    <a:pt x="184708" y="210006"/>
                    <a:pt x="166573" y="209854"/>
                  </a:cubicBezTo>
                  <a:close/>
                  <a:moveTo>
                    <a:pt x="948765" y="192787"/>
                  </a:moveTo>
                  <a:lnTo>
                    <a:pt x="969949" y="192787"/>
                  </a:lnTo>
                  <a:cubicBezTo>
                    <a:pt x="971625" y="192787"/>
                    <a:pt x="976349" y="192787"/>
                    <a:pt x="976349" y="196901"/>
                  </a:cubicBezTo>
                  <a:cubicBezTo>
                    <a:pt x="976349" y="202234"/>
                    <a:pt x="970405" y="200405"/>
                    <a:pt x="970405" y="204978"/>
                  </a:cubicBezTo>
                  <a:lnTo>
                    <a:pt x="970405" y="206502"/>
                  </a:lnTo>
                  <a:cubicBezTo>
                    <a:pt x="970405" y="206808"/>
                    <a:pt x="970710" y="207722"/>
                    <a:pt x="971929" y="209703"/>
                  </a:cubicBezTo>
                  <a:lnTo>
                    <a:pt x="1003933" y="248413"/>
                  </a:lnTo>
                  <a:cubicBezTo>
                    <a:pt x="1004932" y="250242"/>
                    <a:pt x="1003630" y="249937"/>
                    <a:pt x="1004849" y="248413"/>
                  </a:cubicBezTo>
                  <a:lnTo>
                    <a:pt x="1035481" y="210618"/>
                  </a:lnTo>
                  <a:cubicBezTo>
                    <a:pt x="1036548" y="209246"/>
                    <a:pt x="1036853" y="207722"/>
                    <a:pt x="1036853" y="207569"/>
                  </a:cubicBezTo>
                  <a:lnTo>
                    <a:pt x="1036853" y="204521"/>
                  </a:lnTo>
                  <a:cubicBezTo>
                    <a:pt x="1036853" y="200405"/>
                    <a:pt x="1031976" y="202082"/>
                    <a:pt x="1031976" y="196748"/>
                  </a:cubicBezTo>
                  <a:cubicBezTo>
                    <a:pt x="1031976" y="193244"/>
                    <a:pt x="1033805" y="192787"/>
                    <a:pt x="1040510" y="192787"/>
                  </a:cubicBezTo>
                  <a:lnTo>
                    <a:pt x="1057426" y="192787"/>
                  </a:lnTo>
                  <a:cubicBezTo>
                    <a:pt x="1061235" y="192787"/>
                    <a:pt x="1063674" y="193244"/>
                    <a:pt x="1063674" y="196901"/>
                  </a:cubicBezTo>
                  <a:cubicBezTo>
                    <a:pt x="1063674" y="202082"/>
                    <a:pt x="1057563" y="200558"/>
                    <a:pt x="1057425" y="208178"/>
                  </a:cubicBezTo>
                  <a:lnTo>
                    <a:pt x="1057273" y="287121"/>
                  </a:lnTo>
                  <a:cubicBezTo>
                    <a:pt x="1057273" y="294895"/>
                    <a:pt x="1063217" y="293218"/>
                    <a:pt x="1063217" y="298856"/>
                  </a:cubicBezTo>
                  <a:cubicBezTo>
                    <a:pt x="1063217" y="302513"/>
                    <a:pt x="1060169" y="302513"/>
                    <a:pt x="1055750" y="302513"/>
                  </a:cubicBezTo>
                  <a:lnTo>
                    <a:pt x="1039595" y="302513"/>
                  </a:lnTo>
                  <a:cubicBezTo>
                    <a:pt x="1032891" y="302513"/>
                    <a:pt x="1031519" y="301904"/>
                    <a:pt x="1031519" y="298399"/>
                  </a:cubicBezTo>
                  <a:cubicBezTo>
                    <a:pt x="1031519" y="292761"/>
                    <a:pt x="1037158" y="294895"/>
                    <a:pt x="1037158" y="288340"/>
                  </a:cubicBezTo>
                  <a:lnTo>
                    <a:pt x="1037006" y="242494"/>
                  </a:lnTo>
                  <a:lnTo>
                    <a:pt x="1008353" y="276605"/>
                  </a:lnTo>
                  <a:cubicBezTo>
                    <a:pt x="1006103" y="278891"/>
                    <a:pt x="1001953" y="278586"/>
                    <a:pt x="1000582" y="276758"/>
                  </a:cubicBezTo>
                  <a:lnTo>
                    <a:pt x="970062" y="242947"/>
                  </a:lnTo>
                  <a:lnTo>
                    <a:pt x="970100" y="243230"/>
                  </a:lnTo>
                  <a:lnTo>
                    <a:pt x="969795" y="289254"/>
                  </a:lnTo>
                  <a:cubicBezTo>
                    <a:pt x="969795" y="294895"/>
                    <a:pt x="975587" y="293371"/>
                    <a:pt x="975587" y="299009"/>
                  </a:cubicBezTo>
                  <a:cubicBezTo>
                    <a:pt x="975587" y="302513"/>
                    <a:pt x="971625" y="302513"/>
                    <a:pt x="966748" y="302513"/>
                  </a:cubicBezTo>
                  <a:lnTo>
                    <a:pt x="949832" y="302513"/>
                  </a:lnTo>
                  <a:cubicBezTo>
                    <a:pt x="945870" y="302513"/>
                    <a:pt x="943432" y="302208"/>
                    <a:pt x="943432" y="298704"/>
                  </a:cubicBezTo>
                  <a:cubicBezTo>
                    <a:pt x="943432" y="292914"/>
                    <a:pt x="949223" y="295352"/>
                    <a:pt x="949223" y="287122"/>
                  </a:cubicBezTo>
                  <a:lnTo>
                    <a:pt x="949223" y="206045"/>
                  </a:lnTo>
                  <a:cubicBezTo>
                    <a:pt x="949223" y="199338"/>
                    <a:pt x="942975" y="202539"/>
                    <a:pt x="942975" y="196596"/>
                  </a:cubicBezTo>
                  <a:cubicBezTo>
                    <a:pt x="942975" y="192787"/>
                    <a:pt x="947393" y="192787"/>
                    <a:pt x="948765" y="192787"/>
                  </a:cubicBezTo>
                  <a:close/>
                  <a:moveTo>
                    <a:pt x="870050" y="192787"/>
                  </a:moveTo>
                  <a:lnTo>
                    <a:pt x="892453" y="192787"/>
                  </a:lnTo>
                  <a:cubicBezTo>
                    <a:pt x="896415" y="192787"/>
                    <a:pt x="897786" y="193549"/>
                    <a:pt x="897786" y="197206"/>
                  </a:cubicBezTo>
                  <a:cubicBezTo>
                    <a:pt x="897786" y="202082"/>
                    <a:pt x="892757" y="201624"/>
                    <a:pt x="894891" y="203912"/>
                  </a:cubicBezTo>
                  <a:lnTo>
                    <a:pt x="927504" y="288189"/>
                  </a:lnTo>
                  <a:cubicBezTo>
                    <a:pt x="929531" y="294133"/>
                    <a:pt x="934210" y="293066"/>
                    <a:pt x="934210" y="298094"/>
                  </a:cubicBezTo>
                  <a:cubicBezTo>
                    <a:pt x="934210" y="302208"/>
                    <a:pt x="932686" y="302513"/>
                    <a:pt x="926895" y="302513"/>
                  </a:cubicBezTo>
                  <a:lnTo>
                    <a:pt x="908607" y="302513"/>
                  </a:lnTo>
                  <a:cubicBezTo>
                    <a:pt x="903579" y="302513"/>
                    <a:pt x="902055" y="302208"/>
                    <a:pt x="902055" y="298399"/>
                  </a:cubicBezTo>
                  <a:cubicBezTo>
                    <a:pt x="902055" y="292456"/>
                    <a:pt x="907389" y="294285"/>
                    <a:pt x="905560" y="292150"/>
                  </a:cubicBezTo>
                  <a:lnTo>
                    <a:pt x="902817" y="284530"/>
                  </a:lnTo>
                  <a:cubicBezTo>
                    <a:pt x="902055" y="282396"/>
                    <a:pt x="900836" y="282092"/>
                    <a:pt x="900378" y="282092"/>
                  </a:cubicBezTo>
                  <a:lnTo>
                    <a:pt x="863497" y="282092"/>
                  </a:lnTo>
                  <a:cubicBezTo>
                    <a:pt x="863496" y="282092"/>
                    <a:pt x="861667" y="282549"/>
                    <a:pt x="860905" y="284225"/>
                  </a:cubicBezTo>
                  <a:lnTo>
                    <a:pt x="859534" y="289559"/>
                  </a:lnTo>
                  <a:cubicBezTo>
                    <a:pt x="857248" y="295352"/>
                    <a:pt x="861820" y="291694"/>
                    <a:pt x="861820" y="298399"/>
                  </a:cubicBezTo>
                  <a:cubicBezTo>
                    <a:pt x="861820" y="302208"/>
                    <a:pt x="859534" y="302513"/>
                    <a:pt x="853591" y="302513"/>
                  </a:cubicBezTo>
                  <a:lnTo>
                    <a:pt x="836370" y="302513"/>
                  </a:lnTo>
                  <a:cubicBezTo>
                    <a:pt x="832713" y="302513"/>
                    <a:pt x="830580" y="302056"/>
                    <a:pt x="830580" y="298094"/>
                  </a:cubicBezTo>
                  <a:cubicBezTo>
                    <a:pt x="830580" y="292761"/>
                    <a:pt x="836013" y="294133"/>
                    <a:pt x="838047" y="287427"/>
                  </a:cubicBezTo>
                  <a:lnTo>
                    <a:pt x="867003" y="203912"/>
                  </a:lnTo>
                  <a:cubicBezTo>
                    <a:pt x="868832" y="201472"/>
                    <a:pt x="864870" y="201624"/>
                    <a:pt x="864870" y="197206"/>
                  </a:cubicBezTo>
                  <a:cubicBezTo>
                    <a:pt x="864870" y="193549"/>
                    <a:pt x="866241" y="192787"/>
                    <a:pt x="870050" y="192787"/>
                  </a:cubicBezTo>
                  <a:close/>
                  <a:moveTo>
                    <a:pt x="747826" y="192787"/>
                  </a:moveTo>
                  <a:lnTo>
                    <a:pt x="764589" y="192787"/>
                  </a:lnTo>
                  <a:lnTo>
                    <a:pt x="766876" y="192787"/>
                  </a:lnTo>
                  <a:lnTo>
                    <a:pt x="813510" y="192787"/>
                  </a:lnTo>
                  <a:cubicBezTo>
                    <a:pt x="816863" y="192787"/>
                    <a:pt x="820672" y="192787"/>
                    <a:pt x="820672" y="196444"/>
                  </a:cubicBezTo>
                  <a:cubicBezTo>
                    <a:pt x="820672" y="201167"/>
                    <a:pt x="814881" y="199796"/>
                    <a:pt x="814881" y="204826"/>
                  </a:cubicBezTo>
                  <a:lnTo>
                    <a:pt x="815033" y="282703"/>
                  </a:lnTo>
                  <a:cubicBezTo>
                    <a:pt x="815033" y="285294"/>
                    <a:pt x="816252" y="285446"/>
                    <a:pt x="815948" y="285446"/>
                  </a:cubicBezTo>
                  <a:lnTo>
                    <a:pt x="821130" y="285446"/>
                  </a:lnTo>
                  <a:cubicBezTo>
                    <a:pt x="826920" y="285446"/>
                    <a:pt x="827225" y="287122"/>
                    <a:pt x="827225" y="291846"/>
                  </a:cubicBezTo>
                  <a:lnTo>
                    <a:pt x="827225" y="300990"/>
                  </a:lnTo>
                  <a:cubicBezTo>
                    <a:pt x="827225" y="307085"/>
                    <a:pt x="826311" y="313029"/>
                    <a:pt x="821282" y="313029"/>
                  </a:cubicBezTo>
                  <a:cubicBezTo>
                    <a:pt x="814425" y="313029"/>
                    <a:pt x="817930" y="302361"/>
                    <a:pt x="811223" y="302361"/>
                  </a:cubicBezTo>
                  <a:lnTo>
                    <a:pt x="738376" y="302666"/>
                  </a:lnTo>
                  <a:cubicBezTo>
                    <a:pt x="728927" y="302666"/>
                    <a:pt x="731975" y="313029"/>
                    <a:pt x="725270" y="313029"/>
                  </a:cubicBezTo>
                  <a:cubicBezTo>
                    <a:pt x="720089" y="313029"/>
                    <a:pt x="719328" y="306323"/>
                    <a:pt x="719328" y="301142"/>
                  </a:cubicBezTo>
                  <a:lnTo>
                    <a:pt x="719328" y="292303"/>
                  </a:lnTo>
                  <a:cubicBezTo>
                    <a:pt x="719328" y="287580"/>
                    <a:pt x="719937" y="285598"/>
                    <a:pt x="727099" y="285598"/>
                  </a:cubicBezTo>
                  <a:lnTo>
                    <a:pt x="729995" y="285598"/>
                  </a:lnTo>
                  <a:cubicBezTo>
                    <a:pt x="733347" y="285598"/>
                    <a:pt x="731628" y="285903"/>
                    <a:pt x="732434" y="283312"/>
                  </a:cubicBezTo>
                  <a:cubicBezTo>
                    <a:pt x="744169" y="258014"/>
                    <a:pt x="746760" y="235172"/>
                    <a:pt x="746150" y="208025"/>
                  </a:cubicBezTo>
                  <a:cubicBezTo>
                    <a:pt x="746006" y="200100"/>
                    <a:pt x="740816" y="200862"/>
                    <a:pt x="740816" y="196596"/>
                  </a:cubicBezTo>
                  <a:cubicBezTo>
                    <a:pt x="740816" y="192787"/>
                    <a:pt x="746149" y="192787"/>
                    <a:pt x="747826" y="192787"/>
                  </a:cubicBezTo>
                  <a:close/>
                  <a:moveTo>
                    <a:pt x="650975" y="192787"/>
                  </a:moveTo>
                  <a:lnTo>
                    <a:pt x="673378" y="192787"/>
                  </a:lnTo>
                  <a:cubicBezTo>
                    <a:pt x="677340" y="192787"/>
                    <a:pt x="678711" y="193549"/>
                    <a:pt x="678711" y="197206"/>
                  </a:cubicBezTo>
                  <a:cubicBezTo>
                    <a:pt x="678711" y="202082"/>
                    <a:pt x="673682" y="201624"/>
                    <a:pt x="675816" y="203912"/>
                  </a:cubicBezTo>
                  <a:lnTo>
                    <a:pt x="708429" y="288189"/>
                  </a:lnTo>
                  <a:cubicBezTo>
                    <a:pt x="710456" y="294133"/>
                    <a:pt x="715135" y="293066"/>
                    <a:pt x="715135" y="298094"/>
                  </a:cubicBezTo>
                  <a:cubicBezTo>
                    <a:pt x="715135" y="302208"/>
                    <a:pt x="713611" y="302513"/>
                    <a:pt x="707821" y="302513"/>
                  </a:cubicBezTo>
                  <a:lnTo>
                    <a:pt x="689533" y="302513"/>
                  </a:lnTo>
                  <a:cubicBezTo>
                    <a:pt x="684504" y="302513"/>
                    <a:pt x="682980" y="302208"/>
                    <a:pt x="682980" y="298399"/>
                  </a:cubicBezTo>
                  <a:cubicBezTo>
                    <a:pt x="682980" y="292456"/>
                    <a:pt x="688314" y="294285"/>
                    <a:pt x="686485" y="292150"/>
                  </a:cubicBezTo>
                  <a:lnTo>
                    <a:pt x="683742" y="284530"/>
                  </a:lnTo>
                  <a:cubicBezTo>
                    <a:pt x="682980" y="282396"/>
                    <a:pt x="681761" y="282092"/>
                    <a:pt x="681303" y="282092"/>
                  </a:cubicBezTo>
                  <a:lnTo>
                    <a:pt x="644422" y="282092"/>
                  </a:lnTo>
                  <a:cubicBezTo>
                    <a:pt x="644421" y="282092"/>
                    <a:pt x="642593" y="282549"/>
                    <a:pt x="641831" y="284225"/>
                  </a:cubicBezTo>
                  <a:lnTo>
                    <a:pt x="640459" y="289559"/>
                  </a:lnTo>
                  <a:cubicBezTo>
                    <a:pt x="638173" y="295352"/>
                    <a:pt x="642745" y="291694"/>
                    <a:pt x="642745" y="298399"/>
                  </a:cubicBezTo>
                  <a:cubicBezTo>
                    <a:pt x="642745" y="302208"/>
                    <a:pt x="640459" y="302513"/>
                    <a:pt x="634516" y="302513"/>
                  </a:cubicBezTo>
                  <a:lnTo>
                    <a:pt x="617295" y="302513"/>
                  </a:lnTo>
                  <a:cubicBezTo>
                    <a:pt x="613638" y="302513"/>
                    <a:pt x="611505" y="302056"/>
                    <a:pt x="611505" y="298094"/>
                  </a:cubicBezTo>
                  <a:cubicBezTo>
                    <a:pt x="611505" y="292761"/>
                    <a:pt x="616938" y="294133"/>
                    <a:pt x="618972" y="287427"/>
                  </a:cubicBezTo>
                  <a:lnTo>
                    <a:pt x="647928" y="203912"/>
                  </a:lnTo>
                  <a:cubicBezTo>
                    <a:pt x="649757" y="201472"/>
                    <a:pt x="645795" y="201624"/>
                    <a:pt x="645795" y="197206"/>
                  </a:cubicBezTo>
                  <a:cubicBezTo>
                    <a:pt x="645795" y="193549"/>
                    <a:pt x="647166" y="192787"/>
                    <a:pt x="650975" y="192787"/>
                  </a:cubicBezTo>
                  <a:close/>
                  <a:moveTo>
                    <a:pt x="513358" y="192787"/>
                  </a:moveTo>
                  <a:lnTo>
                    <a:pt x="592911" y="192787"/>
                  </a:lnTo>
                  <a:cubicBezTo>
                    <a:pt x="592455" y="192787"/>
                    <a:pt x="600378" y="192330"/>
                    <a:pt x="600378" y="196596"/>
                  </a:cubicBezTo>
                  <a:cubicBezTo>
                    <a:pt x="600378" y="200558"/>
                    <a:pt x="594282" y="199948"/>
                    <a:pt x="594282" y="204979"/>
                  </a:cubicBezTo>
                  <a:lnTo>
                    <a:pt x="594434" y="286360"/>
                  </a:lnTo>
                  <a:cubicBezTo>
                    <a:pt x="594434" y="294438"/>
                    <a:pt x="601292" y="293980"/>
                    <a:pt x="601292" y="298856"/>
                  </a:cubicBezTo>
                  <a:cubicBezTo>
                    <a:pt x="601292" y="302513"/>
                    <a:pt x="595349" y="302513"/>
                    <a:pt x="592911" y="302513"/>
                  </a:cubicBezTo>
                  <a:lnTo>
                    <a:pt x="574928" y="302513"/>
                  </a:lnTo>
                  <a:cubicBezTo>
                    <a:pt x="568833" y="302513"/>
                    <a:pt x="566699" y="302361"/>
                    <a:pt x="566699" y="298247"/>
                  </a:cubicBezTo>
                  <a:cubicBezTo>
                    <a:pt x="566699" y="294133"/>
                    <a:pt x="573557" y="293676"/>
                    <a:pt x="573557" y="286360"/>
                  </a:cubicBezTo>
                  <a:lnTo>
                    <a:pt x="573709" y="211075"/>
                  </a:lnTo>
                  <a:cubicBezTo>
                    <a:pt x="573709" y="212140"/>
                    <a:pt x="572643" y="210921"/>
                    <a:pt x="571880" y="210921"/>
                  </a:cubicBezTo>
                  <a:lnTo>
                    <a:pt x="533323" y="210921"/>
                  </a:lnTo>
                  <a:cubicBezTo>
                    <a:pt x="533017" y="210921"/>
                    <a:pt x="531493" y="211683"/>
                    <a:pt x="531493" y="212293"/>
                  </a:cubicBezTo>
                  <a:lnTo>
                    <a:pt x="531493" y="267157"/>
                  </a:lnTo>
                  <a:cubicBezTo>
                    <a:pt x="531493" y="283006"/>
                    <a:pt x="530579" y="294893"/>
                    <a:pt x="516405" y="303428"/>
                  </a:cubicBezTo>
                  <a:cubicBezTo>
                    <a:pt x="511833" y="306171"/>
                    <a:pt x="506517" y="306628"/>
                    <a:pt x="503453" y="302513"/>
                  </a:cubicBezTo>
                  <a:lnTo>
                    <a:pt x="500100" y="297332"/>
                  </a:lnTo>
                  <a:cubicBezTo>
                    <a:pt x="497357" y="290765"/>
                    <a:pt x="499033" y="289561"/>
                    <a:pt x="503301" y="286513"/>
                  </a:cubicBezTo>
                  <a:cubicBezTo>
                    <a:pt x="511530" y="280684"/>
                    <a:pt x="511225" y="277977"/>
                    <a:pt x="511225" y="267157"/>
                  </a:cubicBezTo>
                  <a:lnTo>
                    <a:pt x="511225" y="204521"/>
                  </a:lnTo>
                  <a:cubicBezTo>
                    <a:pt x="511225" y="200253"/>
                    <a:pt x="505282" y="201320"/>
                    <a:pt x="505282" y="197053"/>
                  </a:cubicBezTo>
                  <a:cubicBezTo>
                    <a:pt x="505282" y="193396"/>
                    <a:pt x="508025" y="192787"/>
                    <a:pt x="513358" y="192787"/>
                  </a:cubicBezTo>
                  <a:close/>
                  <a:moveTo>
                    <a:pt x="396925" y="192787"/>
                  </a:moveTo>
                  <a:lnTo>
                    <a:pt x="413688" y="192787"/>
                  </a:lnTo>
                  <a:cubicBezTo>
                    <a:pt x="417955" y="192787"/>
                    <a:pt x="420241" y="192939"/>
                    <a:pt x="420241" y="196291"/>
                  </a:cubicBezTo>
                  <a:cubicBezTo>
                    <a:pt x="420241" y="201015"/>
                    <a:pt x="415517" y="199491"/>
                    <a:pt x="415517" y="205435"/>
                  </a:cubicBezTo>
                  <a:lnTo>
                    <a:pt x="415517" y="262433"/>
                  </a:lnTo>
                  <a:cubicBezTo>
                    <a:pt x="415517" y="264415"/>
                    <a:pt x="413385" y="264110"/>
                    <a:pt x="415213" y="263653"/>
                  </a:cubicBezTo>
                  <a:cubicBezTo>
                    <a:pt x="422529" y="261672"/>
                    <a:pt x="434873" y="251308"/>
                    <a:pt x="443865" y="239726"/>
                  </a:cubicBezTo>
                  <a:cubicBezTo>
                    <a:pt x="459562" y="219606"/>
                    <a:pt x="458495" y="192787"/>
                    <a:pt x="484402" y="192787"/>
                  </a:cubicBezTo>
                  <a:cubicBezTo>
                    <a:pt x="491564" y="192787"/>
                    <a:pt x="492936" y="193396"/>
                    <a:pt x="492936" y="197968"/>
                  </a:cubicBezTo>
                  <a:lnTo>
                    <a:pt x="492936" y="205740"/>
                  </a:lnTo>
                  <a:cubicBezTo>
                    <a:pt x="492936" y="210768"/>
                    <a:pt x="489583" y="210921"/>
                    <a:pt x="485012" y="210921"/>
                  </a:cubicBezTo>
                  <a:cubicBezTo>
                    <a:pt x="477086" y="210921"/>
                    <a:pt x="471447" y="235305"/>
                    <a:pt x="463522" y="246887"/>
                  </a:cubicBezTo>
                  <a:cubicBezTo>
                    <a:pt x="462456" y="248411"/>
                    <a:pt x="462303" y="247672"/>
                    <a:pt x="463675" y="249480"/>
                  </a:cubicBezTo>
                  <a:lnTo>
                    <a:pt x="487602" y="288494"/>
                  </a:lnTo>
                  <a:cubicBezTo>
                    <a:pt x="491386" y="296419"/>
                    <a:pt x="495831" y="293371"/>
                    <a:pt x="495831" y="299161"/>
                  </a:cubicBezTo>
                  <a:cubicBezTo>
                    <a:pt x="495831" y="302666"/>
                    <a:pt x="488365" y="302513"/>
                    <a:pt x="487603" y="302513"/>
                  </a:cubicBezTo>
                  <a:lnTo>
                    <a:pt x="469162" y="302513"/>
                  </a:lnTo>
                  <a:cubicBezTo>
                    <a:pt x="469619" y="302513"/>
                    <a:pt x="463829" y="302666"/>
                    <a:pt x="463829" y="299314"/>
                  </a:cubicBezTo>
                  <a:cubicBezTo>
                    <a:pt x="463829" y="295657"/>
                    <a:pt x="468401" y="295381"/>
                    <a:pt x="464439" y="291998"/>
                  </a:cubicBezTo>
                  <a:lnTo>
                    <a:pt x="448741" y="267766"/>
                  </a:lnTo>
                  <a:cubicBezTo>
                    <a:pt x="447612" y="265785"/>
                    <a:pt x="449197" y="265937"/>
                    <a:pt x="447520" y="267461"/>
                  </a:cubicBezTo>
                  <a:cubicBezTo>
                    <a:pt x="444015" y="270662"/>
                    <a:pt x="434414" y="278129"/>
                    <a:pt x="422679" y="282092"/>
                  </a:cubicBezTo>
                  <a:cubicBezTo>
                    <a:pt x="417193" y="283920"/>
                    <a:pt x="415212" y="284378"/>
                    <a:pt x="415212" y="285750"/>
                  </a:cubicBezTo>
                  <a:lnTo>
                    <a:pt x="415212" y="291846"/>
                  </a:lnTo>
                  <a:cubicBezTo>
                    <a:pt x="415212" y="296571"/>
                    <a:pt x="420088" y="294438"/>
                    <a:pt x="420088" y="298856"/>
                  </a:cubicBezTo>
                  <a:cubicBezTo>
                    <a:pt x="420088" y="302513"/>
                    <a:pt x="416584" y="302513"/>
                    <a:pt x="412622" y="302513"/>
                  </a:cubicBezTo>
                  <a:lnTo>
                    <a:pt x="397229" y="302513"/>
                  </a:lnTo>
                  <a:cubicBezTo>
                    <a:pt x="395248" y="302513"/>
                    <a:pt x="391439" y="302513"/>
                    <a:pt x="391439" y="298552"/>
                  </a:cubicBezTo>
                  <a:cubicBezTo>
                    <a:pt x="391439" y="294438"/>
                    <a:pt x="395859" y="296571"/>
                    <a:pt x="395859" y="293064"/>
                  </a:cubicBezTo>
                  <a:lnTo>
                    <a:pt x="395706" y="206958"/>
                  </a:lnTo>
                  <a:cubicBezTo>
                    <a:pt x="395706" y="198881"/>
                    <a:pt x="390525" y="201320"/>
                    <a:pt x="390525" y="196139"/>
                  </a:cubicBezTo>
                  <a:cubicBezTo>
                    <a:pt x="390525" y="193092"/>
                    <a:pt x="392201" y="192787"/>
                    <a:pt x="396925" y="192787"/>
                  </a:cubicBezTo>
                  <a:close/>
                  <a:moveTo>
                    <a:pt x="293521" y="192787"/>
                  </a:moveTo>
                  <a:lnTo>
                    <a:pt x="339241" y="192787"/>
                  </a:lnTo>
                  <a:cubicBezTo>
                    <a:pt x="359052" y="192787"/>
                    <a:pt x="371854" y="203150"/>
                    <a:pt x="371854" y="222047"/>
                  </a:cubicBezTo>
                  <a:cubicBezTo>
                    <a:pt x="371854" y="231190"/>
                    <a:pt x="368939" y="236648"/>
                    <a:pt x="366325" y="239770"/>
                  </a:cubicBezTo>
                  <a:lnTo>
                    <a:pt x="364327" y="241765"/>
                  </a:lnTo>
                  <a:lnTo>
                    <a:pt x="368361" y="244258"/>
                  </a:lnTo>
                  <a:cubicBezTo>
                    <a:pt x="373054" y="247965"/>
                    <a:pt x="378712" y="255423"/>
                    <a:pt x="378712" y="269138"/>
                  </a:cubicBezTo>
                  <a:cubicBezTo>
                    <a:pt x="378712" y="287730"/>
                    <a:pt x="368958" y="302513"/>
                    <a:pt x="346709" y="302513"/>
                  </a:cubicBezTo>
                  <a:lnTo>
                    <a:pt x="295350" y="302513"/>
                  </a:lnTo>
                  <a:cubicBezTo>
                    <a:pt x="292759" y="302513"/>
                    <a:pt x="286359" y="302513"/>
                    <a:pt x="286359" y="298094"/>
                  </a:cubicBezTo>
                  <a:cubicBezTo>
                    <a:pt x="286359" y="292761"/>
                    <a:pt x="291998" y="294895"/>
                    <a:pt x="291998" y="287426"/>
                  </a:cubicBezTo>
                  <a:lnTo>
                    <a:pt x="291998" y="206350"/>
                  </a:lnTo>
                  <a:cubicBezTo>
                    <a:pt x="291998" y="200253"/>
                    <a:pt x="285750" y="202082"/>
                    <a:pt x="285750" y="197206"/>
                  </a:cubicBezTo>
                  <a:cubicBezTo>
                    <a:pt x="285750" y="193092"/>
                    <a:pt x="287883" y="192787"/>
                    <a:pt x="293521" y="192787"/>
                  </a:cubicBezTo>
                  <a:close/>
                  <a:moveTo>
                    <a:pt x="9143" y="192787"/>
                  </a:moveTo>
                  <a:lnTo>
                    <a:pt x="90524" y="192787"/>
                  </a:lnTo>
                  <a:cubicBezTo>
                    <a:pt x="93876" y="192787"/>
                    <a:pt x="96619" y="193092"/>
                    <a:pt x="96619" y="197053"/>
                  </a:cubicBezTo>
                  <a:cubicBezTo>
                    <a:pt x="96619" y="202844"/>
                    <a:pt x="90981" y="200862"/>
                    <a:pt x="90981" y="205436"/>
                  </a:cubicBezTo>
                  <a:lnTo>
                    <a:pt x="91133" y="286360"/>
                  </a:lnTo>
                  <a:cubicBezTo>
                    <a:pt x="91133" y="294438"/>
                    <a:pt x="97991" y="293980"/>
                    <a:pt x="97991" y="298856"/>
                  </a:cubicBezTo>
                  <a:cubicBezTo>
                    <a:pt x="97991" y="302513"/>
                    <a:pt x="92048" y="302513"/>
                    <a:pt x="89610" y="302513"/>
                  </a:cubicBezTo>
                  <a:lnTo>
                    <a:pt x="71779" y="302513"/>
                  </a:lnTo>
                  <a:cubicBezTo>
                    <a:pt x="65684" y="302513"/>
                    <a:pt x="63551" y="302361"/>
                    <a:pt x="63551" y="298247"/>
                  </a:cubicBezTo>
                  <a:cubicBezTo>
                    <a:pt x="63551" y="294133"/>
                    <a:pt x="70409" y="293676"/>
                    <a:pt x="70409" y="286360"/>
                  </a:cubicBezTo>
                  <a:lnTo>
                    <a:pt x="70561" y="211532"/>
                  </a:lnTo>
                  <a:cubicBezTo>
                    <a:pt x="70561" y="212597"/>
                    <a:pt x="69494" y="211378"/>
                    <a:pt x="68731" y="211378"/>
                  </a:cubicBezTo>
                  <a:lnTo>
                    <a:pt x="29412" y="211378"/>
                  </a:lnTo>
                  <a:cubicBezTo>
                    <a:pt x="28497" y="211378"/>
                    <a:pt x="27582" y="212750"/>
                    <a:pt x="27582" y="213665"/>
                  </a:cubicBezTo>
                  <a:lnTo>
                    <a:pt x="27582" y="287884"/>
                  </a:lnTo>
                  <a:cubicBezTo>
                    <a:pt x="27582" y="294438"/>
                    <a:pt x="34440" y="293980"/>
                    <a:pt x="34440" y="298856"/>
                  </a:cubicBezTo>
                  <a:cubicBezTo>
                    <a:pt x="34440" y="302513"/>
                    <a:pt x="28498" y="302513"/>
                    <a:pt x="26059" y="302513"/>
                  </a:cubicBezTo>
                  <a:lnTo>
                    <a:pt x="8229" y="302513"/>
                  </a:lnTo>
                  <a:cubicBezTo>
                    <a:pt x="2133" y="302513"/>
                    <a:pt x="0" y="302361"/>
                    <a:pt x="0" y="298247"/>
                  </a:cubicBezTo>
                  <a:cubicBezTo>
                    <a:pt x="0" y="294133"/>
                    <a:pt x="6858" y="293676"/>
                    <a:pt x="6858" y="286360"/>
                  </a:cubicBezTo>
                  <a:lnTo>
                    <a:pt x="7010" y="204979"/>
                  </a:lnTo>
                  <a:cubicBezTo>
                    <a:pt x="7010" y="201624"/>
                    <a:pt x="1371" y="201777"/>
                    <a:pt x="1371" y="196748"/>
                  </a:cubicBezTo>
                  <a:cubicBezTo>
                    <a:pt x="1371" y="193092"/>
                    <a:pt x="3810" y="192787"/>
                    <a:pt x="9143" y="192787"/>
                  </a:cubicBezTo>
                  <a:close/>
                  <a:moveTo>
                    <a:pt x="169771" y="190501"/>
                  </a:moveTo>
                  <a:cubicBezTo>
                    <a:pt x="196899" y="190806"/>
                    <a:pt x="223721" y="209246"/>
                    <a:pt x="223721" y="248260"/>
                  </a:cubicBezTo>
                  <a:cubicBezTo>
                    <a:pt x="223721" y="287121"/>
                    <a:pt x="195605" y="305561"/>
                    <a:pt x="164896" y="305104"/>
                  </a:cubicBezTo>
                  <a:cubicBezTo>
                    <a:pt x="137922" y="304647"/>
                    <a:pt x="111252" y="286359"/>
                    <a:pt x="111252" y="248260"/>
                  </a:cubicBezTo>
                  <a:cubicBezTo>
                    <a:pt x="111252" y="209246"/>
                    <a:pt x="139165" y="190348"/>
                    <a:pt x="169771" y="190501"/>
                  </a:cubicBezTo>
                  <a:close/>
                  <a:moveTo>
                    <a:pt x="608761" y="64922"/>
                  </a:moveTo>
                  <a:cubicBezTo>
                    <a:pt x="609064" y="64922"/>
                    <a:pt x="607541" y="65226"/>
                    <a:pt x="607541" y="67360"/>
                  </a:cubicBezTo>
                  <a:lnTo>
                    <a:pt x="607388" y="93420"/>
                  </a:lnTo>
                  <a:cubicBezTo>
                    <a:pt x="607388" y="92812"/>
                    <a:pt x="607693" y="94032"/>
                    <a:pt x="609065" y="94032"/>
                  </a:cubicBezTo>
                  <a:lnTo>
                    <a:pt x="638326" y="94032"/>
                  </a:lnTo>
                  <a:cubicBezTo>
                    <a:pt x="646557" y="94032"/>
                    <a:pt x="653719" y="87783"/>
                    <a:pt x="653719" y="78638"/>
                  </a:cubicBezTo>
                  <a:cubicBezTo>
                    <a:pt x="653719" y="67970"/>
                    <a:pt x="643813" y="64922"/>
                    <a:pt x="636345" y="64922"/>
                  </a:cubicBezTo>
                  <a:close/>
                  <a:moveTo>
                    <a:pt x="714316" y="57664"/>
                  </a:moveTo>
                  <a:cubicBezTo>
                    <a:pt x="714220" y="57874"/>
                    <a:pt x="714297" y="58598"/>
                    <a:pt x="714297" y="60655"/>
                  </a:cubicBezTo>
                  <a:lnTo>
                    <a:pt x="714297" y="86868"/>
                  </a:lnTo>
                  <a:cubicBezTo>
                    <a:pt x="714297" y="92050"/>
                    <a:pt x="714449" y="92203"/>
                    <a:pt x="717650" y="92203"/>
                  </a:cubicBezTo>
                  <a:lnTo>
                    <a:pt x="742796" y="92203"/>
                  </a:lnTo>
                  <a:cubicBezTo>
                    <a:pt x="754227" y="92203"/>
                    <a:pt x="763676" y="86716"/>
                    <a:pt x="763676" y="75590"/>
                  </a:cubicBezTo>
                  <a:cubicBezTo>
                    <a:pt x="763676" y="64922"/>
                    <a:pt x="756970" y="57759"/>
                    <a:pt x="743711" y="57759"/>
                  </a:cubicBezTo>
                  <a:lnTo>
                    <a:pt x="715364" y="57759"/>
                  </a:lnTo>
                  <a:cubicBezTo>
                    <a:pt x="714678" y="57759"/>
                    <a:pt x="714411" y="57454"/>
                    <a:pt x="714316" y="57664"/>
                  </a:cubicBezTo>
                  <a:close/>
                  <a:moveTo>
                    <a:pt x="610132" y="20878"/>
                  </a:moveTo>
                  <a:cubicBezTo>
                    <a:pt x="609522" y="20878"/>
                    <a:pt x="607998" y="21335"/>
                    <a:pt x="607998" y="24078"/>
                  </a:cubicBezTo>
                  <a:lnTo>
                    <a:pt x="607693" y="46329"/>
                  </a:lnTo>
                  <a:cubicBezTo>
                    <a:pt x="607693" y="45568"/>
                    <a:pt x="608455" y="46788"/>
                    <a:pt x="609523" y="46788"/>
                  </a:cubicBezTo>
                  <a:lnTo>
                    <a:pt x="635278" y="46788"/>
                  </a:lnTo>
                  <a:cubicBezTo>
                    <a:pt x="640461" y="46788"/>
                    <a:pt x="647166" y="40844"/>
                    <a:pt x="647166" y="33223"/>
                  </a:cubicBezTo>
                  <a:cubicBezTo>
                    <a:pt x="647166" y="25602"/>
                    <a:pt x="640765" y="20878"/>
                    <a:pt x="634516" y="20878"/>
                  </a:cubicBezTo>
                  <a:close/>
                  <a:moveTo>
                    <a:pt x="413461" y="20270"/>
                  </a:moveTo>
                  <a:cubicBezTo>
                    <a:pt x="413461" y="21335"/>
                    <a:pt x="412546" y="20726"/>
                    <a:pt x="412393" y="20726"/>
                  </a:cubicBezTo>
                  <a:lnTo>
                    <a:pt x="386485" y="20726"/>
                  </a:lnTo>
                  <a:cubicBezTo>
                    <a:pt x="386789" y="20726"/>
                    <a:pt x="385570" y="21488"/>
                    <a:pt x="385570" y="21793"/>
                  </a:cubicBezTo>
                  <a:cubicBezTo>
                    <a:pt x="385570" y="47091"/>
                    <a:pt x="384198" y="72542"/>
                    <a:pt x="373225" y="94640"/>
                  </a:cubicBezTo>
                  <a:lnTo>
                    <a:pt x="373055" y="94788"/>
                  </a:lnTo>
                  <a:lnTo>
                    <a:pt x="411022" y="94641"/>
                  </a:lnTo>
                  <a:cubicBezTo>
                    <a:pt x="412241" y="94641"/>
                    <a:pt x="413308" y="94032"/>
                    <a:pt x="413308" y="91746"/>
                  </a:cubicBezTo>
                  <a:close/>
                  <a:moveTo>
                    <a:pt x="509473" y="19354"/>
                  </a:moveTo>
                  <a:cubicBezTo>
                    <a:pt x="494044" y="19202"/>
                    <a:pt x="475486" y="32460"/>
                    <a:pt x="475486" y="57760"/>
                  </a:cubicBezTo>
                  <a:cubicBezTo>
                    <a:pt x="475486" y="81992"/>
                    <a:pt x="493317" y="95098"/>
                    <a:pt x="511452" y="95403"/>
                  </a:cubicBezTo>
                  <a:cubicBezTo>
                    <a:pt x="527069" y="95708"/>
                    <a:pt x="545744" y="82602"/>
                    <a:pt x="545744" y="57760"/>
                  </a:cubicBezTo>
                  <a:cubicBezTo>
                    <a:pt x="545744" y="32765"/>
                    <a:pt x="527608" y="19506"/>
                    <a:pt x="509473" y="19354"/>
                  </a:cubicBezTo>
                  <a:close/>
                  <a:moveTo>
                    <a:pt x="271348" y="19354"/>
                  </a:moveTo>
                  <a:cubicBezTo>
                    <a:pt x="255919" y="19202"/>
                    <a:pt x="237361" y="32460"/>
                    <a:pt x="237361" y="57760"/>
                  </a:cubicBezTo>
                  <a:cubicBezTo>
                    <a:pt x="237361" y="81992"/>
                    <a:pt x="255192" y="95098"/>
                    <a:pt x="273327" y="95403"/>
                  </a:cubicBezTo>
                  <a:cubicBezTo>
                    <a:pt x="288943" y="95708"/>
                    <a:pt x="307619" y="82602"/>
                    <a:pt x="307619" y="57760"/>
                  </a:cubicBezTo>
                  <a:cubicBezTo>
                    <a:pt x="307619" y="32765"/>
                    <a:pt x="289483" y="19506"/>
                    <a:pt x="271348" y="19354"/>
                  </a:cubicBezTo>
                  <a:close/>
                  <a:moveTo>
                    <a:pt x="841094" y="2287"/>
                  </a:moveTo>
                  <a:lnTo>
                    <a:pt x="859687" y="2287"/>
                  </a:lnTo>
                  <a:cubicBezTo>
                    <a:pt x="862430" y="2287"/>
                    <a:pt x="867306" y="2287"/>
                    <a:pt x="867306" y="6401"/>
                  </a:cubicBezTo>
                  <a:cubicBezTo>
                    <a:pt x="867306" y="11277"/>
                    <a:pt x="862125" y="10362"/>
                    <a:pt x="867306" y="14022"/>
                  </a:cubicBezTo>
                  <a:lnTo>
                    <a:pt x="887118" y="39625"/>
                  </a:lnTo>
                  <a:cubicBezTo>
                    <a:pt x="888642" y="41606"/>
                    <a:pt x="885901" y="41606"/>
                    <a:pt x="887272" y="39625"/>
                  </a:cubicBezTo>
                  <a:lnTo>
                    <a:pt x="906932" y="12802"/>
                  </a:lnTo>
                  <a:cubicBezTo>
                    <a:pt x="911351" y="9753"/>
                    <a:pt x="905560" y="11277"/>
                    <a:pt x="905560" y="6096"/>
                  </a:cubicBezTo>
                  <a:cubicBezTo>
                    <a:pt x="905560" y="2439"/>
                    <a:pt x="907237" y="2287"/>
                    <a:pt x="914856" y="2287"/>
                  </a:cubicBezTo>
                  <a:lnTo>
                    <a:pt x="932382" y="2287"/>
                  </a:lnTo>
                  <a:cubicBezTo>
                    <a:pt x="936801" y="2287"/>
                    <a:pt x="938934" y="2439"/>
                    <a:pt x="938934" y="5944"/>
                  </a:cubicBezTo>
                  <a:cubicBezTo>
                    <a:pt x="938934" y="11124"/>
                    <a:pt x="935537" y="10362"/>
                    <a:pt x="931924" y="15849"/>
                  </a:cubicBezTo>
                  <a:lnTo>
                    <a:pt x="901291" y="56540"/>
                  </a:lnTo>
                  <a:cubicBezTo>
                    <a:pt x="899920" y="58368"/>
                    <a:pt x="899920" y="56084"/>
                    <a:pt x="901291" y="58065"/>
                  </a:cubicBezTo>
                  <a:lnTo>
                    <a:pt x="931314" y="99213"/>
                  </a:lnTo>
                  <a:cubicBezTo>
                    <a:pt x="934057" y="103023"/>
                    <a:pt x="938934" y="103480"/>
                    <a:pt x="938934" y="108356"/>
                  </a:cubicBezTo>
                  <a:cubicBezTo>
                    <a:pt x="938934" y="112013"/>
                    <a:pt x="935582" y="112013"/>
                    <a:pt x="933296" y="112013"/>
                  </a:cubicBezTo>
                  <a:lnTo>
                    <a:pt x="914703" y="112013"/>
                  </a:lnTo>
                  <a:cubicBezTo>
                    <a:pt x="909370" y="112013"/>
                    <a:pt x="905865" y="111861"/>
                    <a:pt x="905865" y="108052"/>
                  </a:cubicBezTo>
                  <a:cubicBezTo>
                    <a:pt x="905865" y="103328"/>
                    <a:pt x="909523" y="103480"/>
                    <a:pt x="905103" y="99974"/>
                  </a:cubicBezTo>
                  <a:lnTo>
                    <a:pt x="887272" y="73913"/>
                  </a:lnTo>
                  <a:cubicBezTo>
                    <a:pt x="887324" y="71780"/>
                    <a:pt x="888490" y="72237"/>
                    <a:pt x="887271" y="73913"/>
                  </a:cubicBezTo>
                  <a:lnTo>
                    <a:pt x="867306" y="99974"/>
                  </a:lnTo>
                  <a:cubicBezTo>
                    <a:pt x="862582" y="103176"/>
                    <a:pt x="867763" y="102566"/>
                    <a:pt x="867763" y="108204"/>
                  </a:cubicBezTo>
                  <a:cubicBezTo>
                    <a:pt x="867763" y="112013"/>
                    <a:pt x="864564" y="112013"/>
                    <a:pt x="861821" y="112013"/>
                  </a:cubicBezTo>
                  <a:lnTo>
                    <a:pt x="840637" y="112013"/>
                  </a:lnTo>
                  <a:cubicBezTo>
                    <a:pt x="836066" y="112013"/>
                    <a:pt x="835151" y="111708"/>
                    <a:pt x="835151" y="108052"/>
                  </a:cubicBezTo>
                  <a:cubicBezTo>
                    <a:pt x="835151" y="103328"/>
                    <a:pt x="838603" y="103480"/>
                    <a:pt x="841095" y="99975"/>
                  </a:cubicBezTo>
                  <a:lnTo>
                    <a:pt x="872185" y="57303"/>
                  </a:lnTo>
                  <a:cubicBezTo>
                    <a:pt x="873099" y="56084"/>
                    <a:pt x="873099" y="57759"/>
                    <a:pt x="872185" y="56540"/>
                  </a:cubicBezTo>
                  <a:lnTo>
                    <a:pt x="843838" y="17525"/>
                  </a:lnTo>
                  <a:cubicBezTo>
                    <a:pt x="839148" y="9448"/>
                    <a:pt x="835151" y="11734"/>
                    <a:pt x="835151" y="6248"/>
                  </a:cubicBezTo>
                  <a:cubicBezTo>
                    <a:pt x="835151" y="2287"/>
                    <a:pt x="839265" y="2287"/>
                    <a:pt x="841094" y="2287"/>
                  </a:cubicBezTo>
                  <a:close/>
                  <a:moveTo>
                    <a:pt x="793545" y="2287"/>
                  </a:moveTo>
                  <a:lnTo>
                    <a:pt x="810309" y="2287"/>
                  </a:lnTo>
                  <a:cubicBezTo>
                    <a:pt x="809853" y="2287"/>
                    <a:pt x="817167" y="1830"/>
                    <a:pt x="817167" y="6096"/>
                  </a:cubicBezTo>
                  <a:cubicBezTo>
                    <a:pt x="817167" y="10058"/>
                    <a:pt x="811680" y="9448"/>
                    <a:pt x="811680" y="16002"/>
                  </a:cubicBezTo>
                  <a:lnTo>
                    <a:pt x="811680" y="97384"/>
                  </a:lnTo>
                  <a:cubicBezTo>
                    <a:pt x="811680" y="103938"/>
                    <a:pt x="817319" y="103480"/>
                    <a:pt x="817319" y="108356"/>
                  </a:cubicBezTo>
                  <a:cubicBezTo>
                    <a:pt x="817319" y="112013"/>
                    <a:pt x="811376" y="112013"/>
                    <a:pt x="810309" y="112013"/>
                  </a:cubicBezTo>
                  <a:lnTo>
                    <a:pt x="793088" y="112013"/>
                  </a:lnTo>
                  <a:cubicBezTo>
                    <a:pt x="788365" y="112013"/>
                    <a:pt x="786231" y="111861"/>
                    <a:pt x="786231" y="107747"/>
                  </a:cubicBezTo>
                  <a:cubicBezTo>
                    <a:pt x="786231" y="103633"/>
                    <a:pt x="791718" y="103176"/>
                    <a:pt x="791718" y="97384"/>
                  </a:cubicBezTo>
                  <a:lnTo>
                    <a:pt x="791718" y="16002"/>
                  </a:lnTo>
                  <a:cubicBezTo>
                    <a:pt x="791718" y="9600"/>
                    <a:pt x="787298" y="10362"/>
                    <a:pt x="787298" y="6096"/>
                  </a:cubicBezTo>
                  <a:cubicBezTo>
                    <a:pt x="787298" y="2287"/>
                    <a:pt x="791869" y="2287"/>
                    <a:pt x="793545" y="2287"/>
                  </a:cubicBezTo>
                  <a:close/>
                  <a:moveTo>
                    <a:pt x="696009" y="2287"/>
                  </a:moveTo>
                  <a:lnTo>
                    <a:pt x="711554" y="2287"/>
                  </a:lnTo>
                  <a:cubicBezTo>
                    <a:pt x="719326" y="2287"/>
                    <a:pt x="721002" y="2592"/>
                    <a:pt x="721002" y="6553"/>
                  </a:cubicBezTo>
                  <a:cubicBezTo>
                    <a:pt x="721002" y="11582"/>
                    <a:pt x="714297" y="9448"/>
                    <a:pt x="714297" y="19355"/>
                  </a:cubicBezTo>
                  <a:lnTo>
                    <a:pt x="714297" y="35814"/>
                  </a:lnTo>
                  <a:cubicBezTo>
                    <a:pt x="714297" y="39928"/>
                    <a:pt x="714144" y="37491"/>
                    <a:pt x="715822" y="37339"/>
                  </a:cubicBezTo>
                  <a:lnTo>
                    <a:pt x="744625" y="37339"/>
                  </a:lnTo>
                  <a:cubicBezTo>
                    <a:pt x="772361" y="37339"/>
                    <a:pt x="784401" y="52122"/>
                    <a:pt x="784401" y="75743"/>
                  </a:cubicBezTo>
                  <a:cubicBezTo>
                    <a:pt x="784401" y="103174"/>
                    <a:pt x="767332" y="112013"/>
                    <a:pt x="746759" y="112013"/>
                  </a:cubicBezTo>
                  <a:lnTo>
                    <a:pt x="696467" y="112013"/>
                  </a:lnTo>
                  <a:cubicBezTo>
                    <a:pt x="689305" y="112013"/>
                    <a:pt x="685799" y="111708"/>
                    <a:pt x="685799" y="107137"/>
                  </a:cubicBezTo>
                  <a:cubicBezTo>
                    <a:pt x="685799" y="101499"/>
                    <a:pt x="693267" y="104395"/>
                    <a:pt x="693267" y="95707"/>
                  </a:cubicBezTo>
                  <a:lnTo>
                    <a:pt x="693267" y="18593"/>
                  </a:lnTo>
                  <a:cubicBezTo>
                    <a:pt x="693267" y="9296"/>
                    <a:pt x="686257" y="11886"/>
                    <a:pt x="686257" y="5944"/>
                  </a:cubicBezTo>
                  <a:cubicBezTo>
                    <a:pt x="686257" y="2287"/>
                    <a:pt x="690218" y="2287"/>
                    <a:pt x="696009" y="2287"/>
                  </a:cubicBezTo>
                  <a:close/>
                  <a:moveTo>
                    <a:pt x="588796" y="2287"/>
                  </a:moveTo>
                  <a:lnTo>
                    <a:pt x="634516" y="2287"/>
                  </a:lnTo>
                  <a:cubicBezTo>
                    <a:pt x="654327" y="2287"/>
                    <a:pt x="667129" y="12650"/>
                    <a:pt x="667129" y="31547"/>
                  </a:cubicBezTo>
                  <a:cubicBezTo>
                    <a:pt x="667129" y="40690"/>
                    <a:pt x="664214" y="46148"/>
                    <a:pt x="661600" y="49270"/>
                  </a:cubicBezTo>
                  <a:lnTo>
                    <a:pt x="659602" y="51265"/>
                  </a:lnTo>
                  <a:lnTo>
                    <a:pt x="663636" y="53758"/>
                  </a:lnTo>
                  <a:cubicBezTo>
                    <a:pt x="668329" y="57465"/>
                    <a:pt x="673987" y="64923"/>
                    <a:pt x="673987" y="78638"/>
                  </a:cubicBezTo>
                  <a:cubicBezTo>
                    <a:pt x="673987" y="97230"/>
                    <a:pt x="664233" y="112013"/>
                    <a:pt x="641984" y="112013"/>
                  </a:cubicBezTo>
                  <a:lnTo>
                    <a:pt x="590625" y="112013"/>
                  </a:lnTo>
                  <a:cubicBezTo>
                    <a:pt x="588034" y="112013"/>
                    <a:pt x="581634" y="112013"/>
                    <a:pt x="581634" y="107594"/>
                  </a:cubicBezTo>
                  <a:cubicBezTo>
                    <a:pt x="581634" y="102261"/>
                    <a:pt x="587273" y="104395"/>
                    <a:pt x="587273" y="96926"/>
                  </a:cubicBezTo>
                  <a:lnTo>
                    <a:pt x="587273" y="15850"/>
                  </a:lnTo>
                  <a:cubicBezTo>
                    <a:pt x="587273" y="9753"/>
                    <a:pt x="581025" y="11582"/>
                    <a:pt x="581025" y="6706"/>
                  </a:cubicBezTo>
                  <a:cubicBezTo>
                    <a:pt x="581025" y="2592"/>
                    <a:pt x="583158" y="2287"/>
                    <a:pt x="588796" y="2287"/>
                  </a:cubicBezTo>
                  <a:close/>
                  <a:moveTo>
                    <a:pt x="366825" y="2287"/>
                  </a:moveTo>
                  <a:lnTo>
                    <a:pt x="383589" y="2287"/>
                  </a:lnTo>
                  <a:lnTo>
                    <a:pt x="385875" y="2287"/>
                  </a:lnTo>
                  <a:lnTo>
                    <a:pt x="432510" y="2287"/>
                  </a:lnTo>
                  <a:cubicBezTo>
                    <a:pt x="435863" y="2287"/>
                    <a:pt x="439672" y="2287"/>
                    <a:pt x="439672" y="5944"/>
                  </a:cubicBezTo>
                  <a:cubicBezTo>
                    <a:pt x="439672" y="10667"/>
                    <a:pt x="433881" y="9296"/>
                    <a:pt x="433881" y="14326"/>
                  </a:cubicBezTo>
                  <a:lnTo>
                    <a:pt x="434033" y="92203"/>
                  </a:lnTo>
                  <a:cubicBezTo>
                    <a:pt x="434033" y="94794"/>
                    <a:pt x="435252" y="94946"/>
                    <a:pt x="434948" y="94946"/>
                  </a:cubicBezTo>
                  <a:lnTo>
                    <a:pt x="440130" y="94946"/>
                  </a:lnTo>
                  <a:cubicBezTo>
                    <a:pt x="445920" y="94946"/>
                    <a:pt x="446225" y="96622"/>
                    <a:pt x="446225" y="101346"/>
                  </a:cubicBezTo>
                  <a:lnTo>
                    <a:pt x="446225" y="110490"/>
                  </a:lnTo>
                  <a:cubicBezTo>
                    <a:pt x="446225" y="116585"/>
                    <a:pt x="445311" y="122529"/>
                    <a:pt x="440282" y="122529"/>
                  </a:cubicBezTo>
                  <a:cubicBezTo>
                    <a:pt x="433425" y="122529"/>
                    <a:pt x="436930" y="111861"/>
                    <a:pt x="430223" y="111861"/>
                  </a:cubicBezTo>
                  <a:lnTo>
                    <a:pt x="357376" y="112166"/>
                  </a:lnTo>
                  <a:cubicBezTo>
                    <a:pt x="347927" y="112166"/>
                    <a:pt x="350975" y="122529"/>
                    <a:pt x="344270" y="122529"/>
                  </a:cubicBezTo>
                  <a:cubicBezTo>
                    <a:pt x="339090" y="122529"/>
                    <a:pt x="338328" y="115823"/>
                    <a:pt x="338328" y="110642"/>
                  </a:cubicBezTo>
                  <a:lnTo>
                    <a:pt x="338328" y="101803"/>
                  </a:lnTo>
                  <a:cubicBezTo>
                    <a:pt x="338328" y="97080"/>
                    <a:pt x="338937" y="95098"/>
                    <a:pt x="346099" y="95098"/>
                  </a:cubicBezTo>
                  <a:lnTo>
                    <a:pt x="348995" y="95098"/>
                  </a:lnTo>
                  <a:cubicBezTo>
                    <a:pt x="352347" y="95098"/>
                    <a:pt x="350628" y="95403"/>
                    <a:pt x="351434" y="92812"/>
                  </a:cubicBezTo>
                  <a:cubicBezTo>
                    <a:pt x="363169" y="67514"/>
                    <a:pt x="365759" y="44672"/>
                    <a:pt x="365150" y="17525"/>
                  </a:cubicBezTo>
                  <a:cubicBezTo>
                    <a:pt x="365006" y="9600"/>
                    <a:pt x="359816" y="10362"/>
                    <a:pt x="359816" y="6096"/>
                  </a:cubicBezTo>
                  <a:cubicBezTo>
                    <a:pt x="359816" y="2287"/>
                    <a:pt x="365149" y="2287"/>
                    <a:pt x="366825" y="2287"/>
                  </a:cubicBezTo>
                  <a:close/>
                  <a:moveTo>
                    <a:pt x="142035" y="2287"/>
                  </a:moveTo>
                  <a:lnTo>
                    <a:pt x="207415" y="2287"/>
                  </a:lnTo>
                  <a:cubicBezTo>
                    <a:pt x="212291" y="2287"/>
                    <a:pt x="212748" y="3506"/>
                    <a:pt x="212748" y="7468"/>
                  </a:cubicBezTo>
                  <a:lnTo>
                    <a:pt x="212748" y="16459"/>
                  </a:lnTo>
                  <a:cubicBezTo>
                    <a:pt x="212748" y="23774"/>
                    <a:pt x="211834" y="24993"/>
                    <a:pt x="208177" y="24993"/>
                  </a:cubicBezTo>
                  <a:cubicBezTo>
                    <a:pt x="203606" y="24993"/>
                    <a:pt x="204673" y="21030"/>
                    <a:pt x="199033" y="21030"/>
                  </a:cubicBezTo>
                  <a:lnTo>
                    <a:pt x="162762" y="21030"/>
                  </a:lnTo>
                  <a:cubicBezTo>
                    <a:pt x="161389" y="21030"/>
                    <a:pt x="160780" y="21945"/>
                    <a:pt x="160780" y="21337"/>
                  </a:cubicBezTo>
                  <a:lnTo>
                    <a:pt x="160932" y="95860"/>
                  </a:lnTo>
                  <a:cubicBezTo>
                    <a:pt x="160932" y="103938"/>
                    <a:pt x="167790" y="103480"/>
                    <a:pt x="167790" y="108356"/>
                  </a:cubicBezTo>
                  <a:cubicBezTo>
                    <a:pt x="167790" y="112013"/>
                    <a:pt x="161847" y="112013"/>
                    <a:pt x="159409" y="112013"/>
                  </a:cubicBezTo>
                  <a:lnTo>
                    <a:pt x="141578" y="112013"/>
                  </a:lnTo>
                  <a:cubicBezTo>
                    <a:pt x="135483" y="112013"/>
                    <a:pt x="133350" y="111861"/>
                    <a:pt x="133350" y="107747"/>
                  </a:cubicBezTo>
                  <a:cubicBezTo>
                    <a:pt x="133350" y="103633"/>
                    <a:pt x="140208" y="103176"/>
                    <a:pt x="140208" y="95860"/>
                  </a:cubicBezTo>
                  <a:lnTo>
                    <a:pt x="140360" y="14479"/>
                  </a:lnTo>
                  <a:cubicBezTo>
                    <a:pt x="140512" y="9600"/>
                    <a:pt x="135026" y="10362"/>
                    <a:pt x="135026" y="6096"/>
                  </a:cubicBezTo>
                  <a:cubicBezTo>
                    <a:pt x="135026" y="2287"/>
                    <a:pt x="140359" y="2287"/>
                    <a:pt x="142035" y="2287"/>
                  </a:cubicBezTo>
                  <a:close/>
                  <a:moveTo>
                    <a:pt x="512671" y="1"/>
                  </a:moveTo>
                  <a:cubicBezTo>
                    <a:pt x="539799" y="306"/>
                    <a:pt x="566621" y="18746"/>
                    <a:pt x="566621" y="57760"/>
                  </a:cubicBezTo>
                  <a:cubicBezTo>
                    <a:pt x="566621" y="96621"/>
                    <a:pt x="538505" y="115061"/>
                    <a:pt x="507796" y="114604"/>
                  </a:cubicBezTo>
                  <a:cubicBezTo>
                    <a:pt x="480821" y="114147"/>
                    <a:pt x="454151" y="95859"/>
                    <a:pt x="454151" y="57760"/>
                  </a:cubicBezTo>
                  <a:cubicBezTo>
                    <a:pt x="454151" y="18746"/>
                    <a:pt x="482065" y="-152"/>
                    <a:pt x="512671" y="1"/>
                  </a:cubicBezTo>
                  <a:close/>
                  <a:moveTo>
                    <a:pt x="274546" y="1"/>
                  </a:moveTo>
                  <a:cubicBezTo>
                    <a:pt x="301674" y="306"/>
                    <a:pt x="328496" y="18746"/>
                    <a:pt x="328496" y="57760"/>
                  </a:cubicBezTo>
                  <a:cubicBezTo>
                    <a:pt x="328496" y="96621"/>
                    <a:pt x="300380" y="115061"/>
                    <a:pt x="269671" y="114604"/>
                  </a:cubicBezTo>
                  <a:cubicBezTo>
                    <a:pt x="242697" y="114147"/>
                    <a:pt x="216027" y="95859"/>
                    <a:pt x="216027" y="57760"/>
                  </a:cubicBezTo>
                  <a:cubicBezTo>
                    <a:pt x="216027" y="18746"/>
                    <a:pt x="243940" y="-152"/>
                    <a:pt x="27454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EAEAA608-37D7-B64E-BFE5-734EB11D9792}"/>
              </a:ext>
            </a:extLst>
          </p:cNvPr>
          <p:cNvCxnSpPr>
            <a:cxnSpLocks/>
          </p:cNvCxnSpPr>
          <p:nvPr/>
        </p:nvCxnSpPr>
        <p:spPr>
          <a:xfrm>
            <a:off x="6483927" y="2466109"/>
            <a:ext cx="1787237" cy="581892"/>
          </a:xfrm>
          <a:prstGeom prst="line">
            <a:avLst/>
          </a:prstGeom>
          <a:ln w="1270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935F8C9A-34A4-BF49-8987-4B2444D6B3C7}"/>
              </a:ext>
            </a:extLst>
          </p:cNvPr>
          <p:cNvCxnSpPr>
            <a:cxnSpLocks/>
          </p:cNvCxnSpPr>
          <p:nvPr/>
        </p:nvCxnSpPr>
        <p:spPr>
          <a:xfrm>
            <a:off x="6497782" y="3861048"/>
            <a:ext cx="3782291" cy="0"/>
          </a:xfrm>
          <a:prstGeom prst="line">
            <a:avLst/>
          </a:prstGeom>
          <a:ln w="1270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3CD9D825-429C-F346-9CB4-AFF8854BA5A0}"/>
              </a:ext>
            </a:extLst>
          </p:cNvPr>
          <p:cNvCxnSpPr>
            <a:cxnSpLocks/>
          </p:cNvCxnSpPr>
          <p:nvPr/>
        </p:nvCxnSpPr>
        <p:spPr>
          <a:xfrm flipV="1">
            <a:off x="6483927" y="4378036"/>
            <a:ext cx="1565564" cy="526473"/>
          </a:xfrm>
          <a:prstGeom prst="line">
            <a:avLst/>
          </a:prstGeom>
          <a:ln w="1270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Нижний колонтитул 4">
            <a:extLst>
              <a:ext uri="{FF2B5EF4-FFF2-40B4-BE49-F238E27FC236}">
                <a16:creationId xmlns:a16="http://schemas.microsoft.com/office/drawing/2014/main" xmlns="" id="{260BF2C0-0BCD-A24D-A76B-28BEE82FED0A}"/>
              </a:ext>
            </a:extLst>
          </p:cNvPr>
          <p:cNvSpPr txBox="1">
            <a:spLocks/>
          </p:cNvSpPr>
          <p:nvPr/>
        </p:nvSpPr>
        <p:spPr>
          <a:xfrm>
            <a:off x="2096219" y="431800"/>
            <a:ext cx="9296711" cy="32400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200" dirty="0"/>
              <a:t>Как распознать рекламу нелегальных услуг на финансовом рынке</a:t>
            </a:r>
          </a:p>
        </p:txBody>
      </p:sp>
    </p:spTree>
    <p:extLst>
      <p:ext uri="{BB962C8B-B14F-4D97-AF65-F5344CB8AC3E}">
        <p14:creationId xmlns:p14="http://schemas.microsoft.com/office/powerpoint/2010/main" xmlns="" val="30829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150686" y="423044"/>
            <a:ext cx="578254" cy="324000"/>
          </a:xfrm>
        </p:spPr>
        <p:txBody>
          <a:bodyPr/>
          <a:lstStyle/>
          <a:p>
            <a:fld id="{051ACADD-3665-4A8E-9372-96B7684E950B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25238"/>
          <a:stretch/>
        </p:blipFill>
        <p:spPr>
          <a:xfrm>
            <a:off x="339259" y="1244644"/>
            <a:ext cx="4680000" cy="4924296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190500" dist="38100" algn="tl" rotWithShape="0">
              <a:prstClr val="black">
                <a:alpha val="14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897980" y="4633480"/>
            <a:ext cx="4734532" cy="2215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2726" y="3733169"/>
            <a:ext cx="6277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accent1"/>
                </a:solidFill>
              </a:rPr>
              <a:t>Признаки нарушения Закона о </a:t>
            </a:r>
            <a:r>
              <a:rPr lang="ru-RU" sz="2000" dirty="0" smtClean="0">
                <a:solidFill>
                  <a:schemeClr val="accent1"/>
                </a:solidFill>
              </a:rPr>
              <a:t>рекламе: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2726" y="2067720"/>
            <a:ext cx="5527165" cy="1093207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wrap="square" lIns="107275" tIns="53637" rIns="107275" bIns="53637" rtlCol="0">
            <a:spAutoFit/>
          </a:bodyPr>
          <a:lstStyle>
            <a:defPPr>
              <a:defRPr lang="ru-RU"/>
            </a:defPPr>
            <a:lvl1pPr algn="ctr">
              <a:defRPr sz="4000" b="1">
                <a:ln w="190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63500" stA="39000" endPos="78000" dir="5400000" sy="-100000" algn="bl" rotWithShape="0"/>
                </a:effectLst>
              </a:defRPr>
            </a:lvl1pPr>
          </a:lstStyle>
          <a:p>
            <a:pPr algn="l"/>
            <a:r>
              <a:rPr lang="ru-RU" sz="1600" b="0" dirty="0">
                <a:solidFill>
                  <a:sysClr val="windowText" lastClr="000000"/>
                </a:solidFill>
                <a:effectLst/>
              </a:rPr>
              <a:t>Обещание высокой доходности, значительно превышающей ключевую ставку Банка России, а также средневзвешенные процентные ставки</a:t>
            </a:r>
          </a:p>
          <a:p>
            <a:pPr algn="l"/>
            <a:endParaRPr lang="ru-RU" sz="1600" b="0" dirty="0"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22726" y="1590327"/>
            <a:ext cx="62647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/>
                </a:solidFill>
              </a:rPr>
              <a:t>Признаки финансовой </a:t>
            </a:r>
            <a:r>
              <a:rPr lang="ru-RU" sz="2000" dirty="0" smtClean="0">
                <a:solidFill>
                  <a:schemeClr val="accent1"/>
                </a:solidFill>
              </a:rPr>
              <a:t>пирамиды: 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22726" y="4291171"/>
            <a:ext cx="5527165" cy="846985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wrap="square" lIns="107275" tIns="53637" rIns="107275" bIns="53637" rtlCol="0">
            <a:spAutoFit/>
          </a:bodyPr>
          <a:lstStyle>
            <a:defPPr>
              <a:defRPr lang="ru-RU"/>
            </a:defPPr>
            <a:lvl1pPr algn="ctr">
              <a:defRPr sz="4000" b="1">
                <a:ln w="190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63500" stA="39000" endPos="78000" dir="5400000" sy="-100000" algn="bl" rotWithShape="0"/>
                </a:effectLst>
              </a:defRPr>
            </a:lvl1pPr>
          </a:lstStyle>
          <a:p>
            <a:pPr algn="l"/>
            <a:r>
              <a:rPr lang="ru-RU" sz="1600" b="0" dirty="0">
                <a:solidFill>
                  <a:sysClr val="windowText" lastClr="000000"/>
                </a:solidFill>
                <a:effectLst/>
              </a:rPr>
              <a:t>Реклама не должна содержать гарантии или обещания в будущем эффективности деятельности (доходности вложений) </a:t>
            </a:r>
            <a:r>
              <a:rPr lang="ru-RU" sz="1600" b="0" dirty="0" smtClean="0">
                <a:solidFill>
                  <a:sysClr val="windowText" lastClr="000000"/>
                </a:solidFill>
                <a:effectLst/>
              </a:rPr>
              <a:t>(ч</a:t>
            </a:r>
            <a:r>
              <a:rPr lang="ru-RU" sz="1600" b="0" dirty="0">
                <a:solidFill>
                  <a:sysClr val="windowText" lastClr="000000"/>
                </a:solidFill>
                <a:effectLst/>
              </a:rPr>
              <a:t>. </a:t>
            </a:r>
            <a:r>
              <a:rPr lang="ru-RU" sz="1600" b="0" dirty="0" smtClean="0">
                <a:solidFill>
                  <a:sysClr val="windowText" lastClr="000000"/>
                </a:solidFill>
                <a:effectLst/>
              </a:rPr>
              <a:t>2 </a:t>
            </a:r>
            <a:r>
              <a:rPr lang="ru-RU" sz="1600" b="0" dirty="0">
                <a:solidFill>
                  <a:sysClr val="windowText" lastClr="000000"/>
                </a:solidFill>
                <a:effectLst/>
              </a:rPr>
              <a:t>ст. 28)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6913995F-D107-F540-8F0A-F39E7353A7CD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4641274" y="2614324"/>
            <a:ext cx="1081452" cy="1361932"/>
          </a:xfrm>
          <a:prstGeom prst="line">
            <a:avLst/>
          </a:prstGeom>
          <a:ln w="1270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xmlns="" id="{FB0BBC8C-D596-BB44-966C-C53C80B4D5C9}"/>
              </a:ext>
            </a:extLst>
          </p:cNvPr>
          <p:cNvSpPr/>
          <p:nvPr/>
        </p:nvSpPr>
        <p:spPr>
          <a:xfrm>
            <a:off x="446492" y="4073236"/>
            <a:ext cx="3515908" cy="360219"/>
          </a:xfrm>
          <a:prstGeom prst="roundRect">
            <a:avLst>
              <a:gd name="adj" fmla="val 5191"/>
            </a:avLst>
          </a:prstGeom>
          <a:solidFill>
            <a:schemeClr val="accent1">
              <a:alpha val="25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кругленный прямоугольник 20">
            <a:extLst>
              <a:ext uri="{FF2B5EF4-FFF2-40B4-BE49-F238E27FC236}">
                <a16:creationId xmlns:a16="http://schemas.microsoft.com/office/drawing/2014/main" xmlns="" id="{494D4578-5FA5-104E-9B45-F5EDC87E3EA8}"/>
              </a:ext>
            </a:extLst>
          </p:cNvPr>
          <p:cNvSpPr/>
          <p:nvPr/>
        </p:nvSpPr>
        <p:spPr>
          <a:xfrm>
            <a:off x="4240917" y="4957224"/>
            <a:ext cx="372647" cy="1305031"/>
          </a:xfrm>
          <a:prstGeom prst="roundRect">
            <a:avLst>
              <a:gd name="adj" fmla="val 5191"/>
            </a:avLst>
          </a:prstGeom>
          <a:solidFill>
            <a:schemeClr val="accent1">
              <a:alpha val="25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кругленный прямоугольник 20">
            <a:extLst>
              <a:ext uri="{FF2B5EF4-FFF2-40B4-BE49-F238E27FC236}">
                <a16:creationId xmlns:a16="http://schemas.microsoft.com/office/drawing/2014/main" xmlns="" id="{F1EBCA40-BC40-9F47-A6B0-D71C93B665DA}"/>
              </a:ext>
            </a:extLst>
          </p:cNvPr>
          <p:cNvSpPr/>
          <p:nvPr/>
        </p:nvSpPr>
        <p:spPr>
          <a:xfrm>
            <a:off x="457200" y="5444836"/>
            <a:ext cx="1981200" cy="873371"/>
          </a:xfrm>
          <a:prstGeom prst="roundRect">
            <a:avLst>
              <a:gd name="adj" fmla="val 5191"/>
            </a:avLst>
          </a:prstGeom>
          <a:solidFill>
            <a:schemeClr val="accent1">
              <a:alpha val="25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xmlns="" id="{40FC2211-C3F9-0A42-92A6-9F7CE4D39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6219" y="431800"/>
            <a:ext cx="9296711" cy="324001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tx1"/>
                </a:solidFill>
              </a:rPr>
              <a:t>Как распознать рекламу нелегальных услуг на финансовом рынке</a:t>
            </a:r>
          </a:p>
        </p:txBody>
      </p:sp>
    </p:spTree>
    <p:extLst>
      <p:ext uri="{BB962C8B-B14F-4D97-AF65-F5344CB8AC3E}">
        <p14:creationId xmlns:p14="http://schemas.microsoft.com/office/powerpoint/2010/main" xmlns="" val="78326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42248" y="268949"/>
            <a:ext cx="1660713" cy="51098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39" tIns="34220" rIns="68439" bIns="34220" rtlCol="0" anchor="ctr"/>
          <a:lstStyle/>
          <a:p>
            <a:pPr algn="ctr" defTabSz="684320"/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815557" y="268945"/>
            <a:ext cx="6820697" cy="548744"/>
          </a:xfrm>
          <a:prstGeom prst="rect">
            <a:avLst/>
          </a:prstGeom>
        </p:spPr>
        <p:txBody>
          <a:bodyPr lIns="68439" tIns="34220" rIns="68439" bIns="3422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684320">
              <a:lnSpc>
                <a:spcPct val="80000"/>
              </a:lnSpc>
            </a:pPr>
            <a:endParaRPr lang="ru-RU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5018" y="1901291"/>
            <a:ext cx="4118189" cy="158564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wrap="square" lIns="107275" tIns="53637" rIns="107275" bIns="53637" rtlCol="0">
            <a:spAutoFit/>
          </a:bodyPr>
          <a:lstStyle>
            <a:defPPr>
              <a:defRPr lang="ru-RU"/>
            </a:defPPr>
            <a:lvl1pPr algn="ctr">
              <a:defRPr sz="4000" b="1">
                <a:ln w="190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63500" stA="39000" endPos="78000" dir="5400000" sy="-100000" algn="bl" rotWithShape="0"/>
                </a:effectLst>
              </a:defRPr>
            </a:lvl1pPr>
          </a:lstStyle>
          <a:p>
            <a:pPr algn="just"/>
            <a:r>
              <a:rPr lang="ru-RU" sz="1600" b="0" dirty="0">
                <a:solidFill>
                  <a:sysClr val="windowText" lastClr="000000"/>
                </a:solidFill>
                <a:effectLst/>
              </a:rPr>
              <a:t>Информация о страховании сбережений может вводить потребителя в заблуждение и восприниматься им как аналогия системы страхования вкладов, участниками которой являются только банки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xmlns="" id="{52F1C3DD-7C22-42CA-9FDD-F8A0A25A3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074" y="431801"/>
            <a:ext cx="744537" cy="324000"/>
          </a:xfrm>
        </p:spPr>
        <p:txBody>
          <a:bodyPr/>
          <a:lstStyle/>
          <a:p>
            <a:r>
              <a:rPr lang="ru-RU" dirty="0"/>
              <a:t>14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95F6DEE-53FE-274C-A351-3CA1887C23DA}"/>
              </a:ext>
            </a:extLst>
          </p:cNvPr>
          <p:cNvGrpSpPr/>
          <p:nvPr/>
        </p:nvGrpSpPr>
        <p:grpSpPr>
          <a:xfrm>
            <a:off x="5124886" y="1616779"/>
            <a:ext cx="7399142" cy="4433818"/>
            <a:chOff x="442050" y="1824598"/>
            <a:chExt cx="7399142" cy="443381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600" t="32249" r="7349" b="27540"/>
            <a:stretch/>
          </p:blipFill>
          <p:spPr bwMode="auto">
            <a:xfrm>
              <a:off x="442050" y="1824598"/>
              <a:ext cx="6747013" cy="4433818"/>
            </a:xfrm>
            <a:prstGeom prst="rect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139700" dist="38100" algn="tl" rotWithShape="0">
                <a:srgbClr val="000000">
                  <a:alpha val="1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1343871" y="2090427"/>
              <a:ext cx="2838595" cy="6588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413893" y="2173608"/>
              <a:ext cx="269854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00" b="1" dirty="0" smtClean="0">
                  <a:solidFill>
                    <a:srgbClr val="00B050"/>
                  </a:solidFill>
                </a:rPr>
                <a:t>Потребительский </a:t>
              </a:r>
              <a:r>
                <a:rPr lang="ru-RU" sz="1300" b="1" dirty="0">
                  <a:solidFill>
                    <a:srgbClr val="00B050"/>
                  </a:solidFill>
                </a:rPr>
                <a:t>кооператив «Кооператив»</a:t>
              </a: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3238856" y="5623133"/>
              <a:ext cx="1768980" cy="51274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076203" y="5375305"/>
              <a:ext cx="1281868" cy="15382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54145" y="5638191"/>
              <a:ext cx="2718067" cy="412360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ru-RU" sz="3600" dirty="0">
                  <a:solidFill>
                    <a:schemeClr val="accent3">
                      <a:lumMod val="50000"/>
                    </a:schemeClr>
                  </a:solidFill>
                </a:rPr>
                <a:t>111-111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23125" y="5355543"/>
              <a:ext cx="2718067" cy="412360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ru-RU" sz="1400" dirty="0">
                  <a:solidFill>
                    <a:schemeClr val="bg2">
                      <a:lumMod val="10000"/>
                    </a:schemeClr>
                  </a:solidFill>
                </a:rPr>
                <a:t>Кооператив.</a:t>
              </a:r>
              <a:r>
                <a:rPr lang="en-US" sz="1400" dirty="0" err="1">
                  <a:solidFill>
                    <a:schemeClr val="bg2">
                      <a:lumMod val="10000"/>
                    </a:schemeClr>
                  </a:solidFill>
                </a:rPr>
                <a:t>ru</a:t>
              </a:r>
              <a:endParaRPr lang="ru-RU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0" name="Прямоугольник 9">
            <a:extLst>
              <a:ext uri="{FF2B5EF4-FFF2-40B4-BE49-F238E27FC236}">
                <a16:creationId xmlns:a16="http://schemas.microsoft.com/office/drawing/2014/main" xmlns="" id="{5ECAB29B-1921-7D43-A4E0-B03251D1E4BD}"/>
              </a:ext>
            </a:extLst>
          </p:cNvPr>
          <p:cNvSpPr/>
          <p:nvPr/>
        </p:nvSpPr>
        <p:spPr>
          <a:xfrm>
            <a:off x="658091" y="121495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accent1"/>
                </a:solidFill>
              </a:rPr>
              <a:t>Признаки финансовой </a:t>
            </a:r>
            <a:r>
              <a:rPr lang="ru-RU" sz="2000" dirty="0" smtClean="0">
                <a:solidFill>
                  <a:schemeClr val="accent1"/>
                </a:solidFill>
              </a:rPr>
              <a:t>пирамиды: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xmlns="" id="{FBE777C2-06E9-704B-9139-407F53B518A8}"/>
              </a:ext>
            </a:extLst>
          </p:cNvPr>
          <p:cNvSpPr/>
          <p:nvPr/>
        </p:nvSpPr>
        <p:spPr>
          <a:xfrm>
            <a:off x="9407237" y="3172690"/>
            <a:ext cx="2052674" cy="792559"/>
          </a:xfrm>
          <a:prstGeom prst="roundRect">
            <a:avLst>
              <a:gd name="adj" fmla="val 5191"/>
            </a:avLst>
          </a:prstGeom>
          <a:solidFill>
            <a:schemeClr val="accent5">
              <a:alpha val="25000"/>
            </a:schemeClr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Нижний колонтитул 4">
            <a:extLst>
              <a:ext uri="{FF2B5EF4-FFF2-40B4-BE49-F238E27FC236}">
                <a16:creationId xmlns:a16="http://schemas.microsoft.com/office/drawing/2014/main" xmlns="" id="{2304E4C2-5FD6-3643-8A93-6139446E9111}"/>
              </a:ext>
            </a:extLst>
          </p:cNvPr>
          <p:cNvSpPr txBox="1">
            <a:spLocks/>
          </p:cNvSpPr>
          <p:nvPr/>
        </p:nvSpPr>
        <p:spPr>
          <a:xfrm>
            <a:off x="2096219" y="431800"/>
            <a:ext cx="9296711" cy="32400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200" dirty="0"/>
              <a:t>Как распознать рекламу нелегальных услуг на финансовом рынке</a:t>
            </a:r>
          </a:p>
        </p:txBody>
      </p:sp>
    </p:spTree>
    <p:extLst>
      <p:ext uri="{BB962C8B-B14F-4D97-AF65-F5344CB8AC3E}">
        <p14:creationId xmlns:p14="http://schemas.microsoft.com/office/powerpoint/2010/main" xmlns="" val="3019067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42248" y="268949"/>
            <a:ext cx="1660713" cy="51098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39" tIns="34220" rIns="68439" bIns="34220" rtlCol="0" anchor="ctr"/>
          <a:lstStyle/>
          <a:p>
            <a:pPr algn="ctr" defTabSz="684320"/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xmlns="" id="{52F1C3DD-7C22-42CA-9FDD-F8A0A25A3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074" y="431801"/>
            <a:ext cx="744537" cy="324000"/>
          </a:xfrm>
        </p:spPr>
        <p:txBody>
          <a:bodyPr/>
          <a:lstStyle/>
          <a:p>
            <a:r>
              <a:rPr lang="ru-RU" dirty="0"/>
              <a:t>15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D1C6674-06D6-024F-A4F0-9A343EBD8211}"/>
              </a:ext>
            </a:extLst>
          </p:cNvPr>
          <p:cNvGrpSpPr/>
          <p:nvPr/>
        </p:nvGrpSpPr>
        <p:grpSpPr>
          <a:xfrm>
            <a:off x="6465071" y="1183251"/>
            <a:ext cx="5726929" cy="5264322"/>
            <a:chOff x="228438" y="1072415"/>
            <a:chExt cx="5726929" cy="5264322"/>
          </a:xfrm>
        </p:grpSpPr>
        <p:pic>
          <p:nvPicPr>
            <p:cNvPr id="7" name="Picture 2" descr="\\region\03dfs\IOD\STORAGE\ОПНД\для анализа\дас-капитал\04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447" r="30227" b="40789"/>
            <a:stretch/>
          </p:blipFill>
          <p:spPr bwMode="auto">
            <a:xfrm>
              <a:off x="228438" y="1072415"/>
              <a:ext cx="5043929" cy="5196580"/>
            </a:xfrm>
            <a:prstGeom prst="rect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127000" dist="50800" algn="tl" rotWithShape="0">
                <a:srgbClr val="000000">
                  <a:alpha val="1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848497" y="2257168"/>
              <a:ext cx="881449" cy="21418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029730" y="1304554"/>
              <a:ext cx="2545492" cy="54430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138616" y="5838257"/>
              <a:ext cx="1351006" cy="47192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37300" y="5924377"/>
              <a:ext cx="2718067" cy="412360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ru-RU" sz="2400" dirty="0">
                  <a:solidFill>
                    <a:schemeClr val="bg2">
                      <a:lumMod val="10000"/>
                    </a:schemeClr>
                  </a:solidFill>
                </a:rPr>
                <a:t>111-111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89221" y="1401528"/>
              <a:ext cx="2718067" cy="412360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ru-RU" sz="2400" dirty="0">
                  <a:solidFill>
                    <a:schemeClr val="bg2">
                      <a:lumMod val="10000"/>
                    </a:schemeClr>
                  </a:solidFill>
                </a:rPr>
                <a:t>ООО «ХХХХХ»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47988" y="2238325"/>
              <a:ext cx="790873" cy="329765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ru-RU" sz="1600" dirty="0" err="1">
                  <a:solidFill>
                    <a:schemeClr val="bg2">
                      <a:lumMod val="10000"/>
                    </a:schemeClr>
                  </a:solidFill>
                </a:rPr>
                <a:t>хххххх</a:t>
              </a:r>
              <a:endParaRPr lang="ru-RU" sz="16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4D15AB0-34B4-5740-A2FE-F92E8486BDF9}"/>
              </a:ext>
            </a:extLst>
          </p:cNvPr>
          <p:cNvSpPr txBox="1"/>
          <p:nvPr/>
        </p:nvSpPr>
        <p:spPr>
          <a:xfrm>
            <a:off x="637309" y="1818163"/>
            <a:ext cx="4655128" cy="2570534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wrap="square" lIns="107275" tIns="53637" rIns="107275" bIns="53637" rtlCol="0">
            <a:spAutoFit/>
          </a:bodyPr>
          <a:lstStyle>
            <a:defPPr>
              <a:defRPr lang="ru-RU"/>
            </a:defPPr>
            <a:lvl1pPr algn="ctr">
              <a:defRPr sz="4000" b="1">
                <a:ln w="190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63500" stA="39000" endPos="78000" dir="5400000" sy="-100000" algn="bl" rotWithShape="0"/>
                </a:effectLst>
              </a:defRPr>
            </a:lvl1pPr>
          </a:lstStyle>
          <a:p>
            <a:pPr algn="just"/>
            <a:r>
              <a:rPr lang="ru-RU" sz="1600" b="0" dirty="0">
                <a:solidFill>
                  <a:sysClr val="windowText" lastClr="000000"/>
                </a:solidFill>
                <a:effectLst/>
              </a:rPr>
              <a:t>Обещание высокой доходности, значительно превышающей ключевую ставку Банка России, а также средневзвешенные процентные ставки</a:t>
            </a:r>
          </a:p>
          <a:p>
            <a:pPr algn="l"/>
            <a:endParaRPr lang="ru-RU" sz="1600" b="0" dirty="0">
              <a:solidFill>
                <a:sysClr val="windowText" lastClr="000000"/>
              </a:solidFill>
              <a:effectLst/>
            </a:endParaRPr>
          </a:p>
          <a:p>
            <a:pPr algn="just"/>
            <a:r>
              <a:rPr lang="ru-RU" sz="1600" b="0" dirty="0">
                <a:solidFill>
                  <a:sysClr val="windowText" lastClr="000000"/>
                </a:solidFill>
                <a:effectLst/>
              </a:rPr>
              <a:t>Информация о страховании сбережений может вводить потребителя в заблуждение и восприниматься им как аналогия системы страхования вкладов, участниками которой являются только банки</a:t>
            </a:r>
          </a:p>
        </p:txBody>
      </p:sp>
      <p:sp>
        <p:nvSpPr>
          <p:cNvPr id="25" name="Прямоугольник 9">
            <a:extLst>
              <a:ext uri="{FF2B5EF4-FFF2-40B4-BE49-F238E27FC236}">
                <a16:creationId xmlns:a16="http://schemas.microsoft.com/office/drawing/2014/main" xmlns="" id="{2B9C7C50-6D5F-E644-85F9-1E385C7F6A9E}"/>
              </a:ext>
            </a:extLst>
          </p:cNvPr>
          <p:cNvSpPr/>
          <p:nvPr/>
        </p:nvSpPr>
        <p:spPr>
          <a:xfrm>
            <a:off x="658091" y="121495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accent1"/>
                </a:solidFill>
              </a:rPr>
              <a:t>Признаки финансовой </a:t>
            </a:r>
            <a:r>
              <a:rPr lang="ru-RU" sz="2000" dirty="0" smtClean="0">
                <a:solidFill>
                  <a:schemeClr val="accent1"/>
                </a:solidFill>
              </a:rPr>
              <a:t>пирамиды: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26" name="Скругленный прямоугольник 20">
            <a:extLst>
              <a:ext uri="{FF2B5EF4-FFF2-40B4-BE49-F238E27FC236}">
                <a16:creationId xmlns:a16="http://schemas.microsoft.com/office/drawing/2014/main" xmlns="" id="{32837226-46AF-3D44-BA39-C45CBB49A666}"/>
              </a:ext>
            </a:extLst>
          </p:cNvPr>
          <p:cNvSpPr/>
          <p:nvPr/>
        </p:nvSpPr>
        <p:spPr>
          <a:xfrm>
            <a:off x="9326214" y="3205301"/>
            <a:ext cx="2394211" cy="1208153"/>
          </a:xfrm>
          <a:prstGeom prst="roundRect">
            <a:avLst>
              <a:gd name="adj" fmla="val 10287"/>
            </a:avLst>
          </a:prstGeom>
          <a:solidFill>
            <a:schemeClr val="accent1">
              <a:alpha val="25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6E62B030-A0FE-114C-BCC7-EEF874D9AFD9}"/>
              </a:ext>
            </a:extLst>
          </p:cNvPr>
          <p:cNvCxnSpPr>
            <a:cxnSpLocks/>
          </p:cNvCxnSpPr>
          <p:nvPr/>
        </p:nvCxnSpPr>
        <p:spPr>
          <a:xfrm>
            <a:off x="4752109" y="2549236"/>
            <a:ext cx="4562208" cy="130524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0">
            <a:extLst>
              <a:ext uri="{FF2B5EF4-FFF2-40B4-BE49-F238E27FC236}">
                <a16:creationId xmlns:a16="http://schemas.microsoft.com/office/drawing/2014/main" xmlns="" id="{D775599E-F2AB-484D-A422-989D1D6D3ED4}"/>
              </a:ext>
            </a:extLst>
          </p:cNvPr>
          <p:cNvSpPr/>
          <p:nvPr/>
        </p:nvSpPr>
        <p:spPr>
          <a:xfrm>
            <a:off x="6095999" y="5514109"/>
            <a:ext cx="1593273" cy="969818"/>
          </a:xfrm>
          <a:prstGeom prst="roundRect">
            <a:avLst>
              <a:gd name="adj" fmla="val 10287"/>
            </a:avLst>
          </a:prstGeom>
          <a:solidFill>
            <a:schemeClr val="accent1">
              <a:alpha val="25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B86A352D-B59D-BF43-97AB-52CA6A520548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4752109" y="3999432"/>
            <a:ext cx="1343890" cy="19995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Нижний колонтитул 4">
            <a:extLst>
              <a:ext uri="{FF2B5EF4-FFF2-40B4-BE49-F238E27FC236}">
                <a16:creationId xmlns:a16="http://schemas.microsoft.com/office/drawing/2014/main" xmlns="" id="{7020B5E5-6D61-0A44-A0BA-85E6469D7168}"/>
              </a:ext>
            </a:extLst>
          </p:cNvPr>
          <p:cNvSpPr txBox="1">
            <a:spLocks/>
          </p:cNvSpPr>
          <p:nvPr/>
        </p:nvSpPr>
        <p:spPr>
          <a:xfrm>
            <a:off x="2096219" y="431800"/>
            <a:ext cx="9296711" cy="32400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200" dirty="0"/>
              <a:t>Как распознать рекламу нелегальных услуг на финансовом рынке</a:t>
            </a:r>
          </a:p>
        </p:txBody>
      </p:sp>
      <p:cxnSp>
        <p:nvCxnSpPr>
          <p:cNvPr id="20" name="Straight Connector 26">
            <a:extLst>
              <a:ext uri="{FF2B5EF4-FFF2-40B4-BE49-F238E27FC236}">
                <a16:creationId xmlns:a16="http://schemas.microsoft.com/office/drawing/2014/main" xmlns="" id="{6E62B030-A0FE-114C-BCC7-EEF874D9AFD9}"/>
              </a:ext>
            </a:extLst>
          </p:cNvPr>
          <p:cNvCxnSpPr>
            <a:cxnSpLocks/>
          </p:cNvCxnSpPr>
          <p:nvPr/>
        </p:nvCxnSpPr>
        <p:spPr>
          <a:xfrm>
            <a:off x="4752109" y="2534542"/>
            <a:ext cx="4817287" cy="3520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39323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16</a:t>
            </a:r>
          </a:p>
        </p:txBody>
      </p:sp>
      <p:sp>
        <p:nvSpPr>
          <p:cNvPr id="17" name="Прямоугольник 9">
            <a:extLst>
              <a:ext uri="{FF2B5EF4-FFF2-40B4-BE49-F238E27FC236}">
                <a16:creationId xmlns:a16="http://schemas.microsoft.com/office/drawing/2014/main" xmlns="" id="{BF36AF08-5882-284B-9C9A-078F1C32FE3B}"/>
              </a:ext>
            </a:extLst>
          </p:cNvPr>
          <p:cNvSpPr/>
          <p:nvPr/>
        </p:nvSpPr>
        <p:spPr>
          <a:xfrm>
            <a:off x="713508" y="1228809"/>
            <a:ext cx="94003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/>
                </a:solidFill>
              </a:rPr>
              <a:t>Последствия размещения рекламы нелегальных услуг на финансовом рынке и финансовых пирамид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45F8A57-5613-F243-B4C8-DED00017D691}"/>
              </a:ext>
            </a:extLst>
          </p:cNvPr>
          <p:cNvSpPr txBox="1"/>
          <p:nvPr/>
        </p:nvSpPr>
        <p:spPr>
          <a:xfrm>
            <a:off x="2008908" y="2646218"/>
            <a:ext cx="8908474" cy="2595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0"/>
              </a:spcAft>
              <a:buClr>
                <a:schemeClr val="accent1"/>
              </a:buClr>
            </a:pPr>
            <a:r>
              <a:rPr lang="ru-RU" sz="1600" dirty="0" smtClean="0"/>
              <a:t>Распространение </a:t>
            </a:r>
            <a:r>
              <a:rPr lang="ru-RU" sz="1600" dirty="0"/>
              <a:t>нелегальной деятельности </a:t>
            </a:r>
            <a:r>
              <a:rPr lang="ru-RU" sz="1600" dirty="0" smtClean="0"/>
              <a:t>на финансовом рынке</a:t>
            </a:r>
            <a:endParaRPr lang="ru-RU" sz="1600" dirty="0"/>
          </a:p>
          <a:p>
            <a:pPr>
              <a:spcAft>
                <a:spcPts val="2000"/>
              </a:spcAft>
              <a:buClr>
                <a:schemeClr val="accent1"/>
              </a:buClr>
            </a:pPr>
            <a:r>
              <a:rPr lang="ru-RU" sz="1600" dirty="0" smtClean="0"/>
              <a:t>Угроза </a:t>
            </a:r>
            <a:r>
              <a:rPr lang="ru-RU" sz="1600" dirty="0"/>
              <a:t>для </a:t>
            </a:r>
            <a:r>
              <a:rPr lang="ru-RU" sz="1600" dirty="0" smtClean="0"/>
              <a:t>населения </a:t>
            </a:r>
            <a:r>
              <a:rPr lang="ru-RU" sz="1600" dirty="0"/>
              <a:t>(граждане теряют денежные средства</a:t>
            </a:r>
            <a:r>
              <a:rPr lang="ru-RU" sz="1600" dirty="0" smtClean="0"/>
              <a:t>)</a:t>
            </a:r>
          </a:p>
          <a:p>
            <a:pPr>
              <a:spcAft>
                <a:spcPts val="2000"/>
              </a:spcAft>
              <a:buClr>
                <a:schemeClr val="accent1"/>
              </a:buClr>
            </a:pPr>
            <a:r>
              <a:rPr lang="ru-RU" sz="1600" dirty="0" smtClean="0"/>
              <a:t>Снижение доверия потребителей к финансовому рынку</a:t>
            </a:r>
          </a:p>
          <a:p>
            <a:pPr>
              <a:spcAft>
                <a:spcPts val="2000"/>
              </a:spcAft>
              <a:buClr>
                <a:schemeClr val="accent1"/>
              </a:buClr>
            </a:pPr>
            <a:r>
              <a:rPr lang="ru-RU" sz="1600" dirty="0" err="1" smtClean="0"/>
              <a:t>Репутационные</a:t>
            </a:r>
            <a:r>
              <a:rPr lang="ru-RU" sz="1600" dirty="0" smtClean="0"/>
              <a:t> риски распространителя рекламы </a:t>
            </a:r>
          </a:p>
          <a:p>
            <a:pPr>
              <a:spcAft>
                <a:spcPts val="2000"/>
              </a:spcAft>
              <a:buClr>
                <a:schemeClr val="accent1"/>
              </a:buClr>
            </a:pPr>
            <a:r>
              <a:rPr lang="ru-RU" sz="1600" dirty="0" smtClean="0"/>
              <a:t>Юридические риски распространителя рекламы</a:t>
            </a:r>
            <a:br>
              <a:rPr lang="ru-RU" sz="1600" dirty="0" smtClean="0"/>
            </a:br>
            <a:r>
              <a:rPr lang="ru-RU" sz="1600" dirty="0" smtClean="0"/>
              <a:t>(привлечение к административной ответственности по ст. 14.3 КоАП) </a:t>
            </a:r>
            <a:endParaRPr lang="ru-RU" sz="1600" dirty="0"/>
          </a:p>
        </p:txBody>
      </p:sp>
      <p:sp>
        <p:nvSpPr>
          <p:cNvPr id="21" name="[T2O] TextBox 21">
            <a:extLst>
              <a:ext uri="{FF2B5EF4-FFF2-40B4-BE49-F238E27FC236}">
                <a16:creationId xmlns:a16="http://schemas.microsoft.com/office/drawing/2014/main" xmlns="" id="{2675A490-94AB-7F4F-837E-BBB5808E4E1F}"/>
              </a:ext>
            </a:extLst>
          </p:cNvPr>
          <p:cNvSpPr>
            <a:spLocks noChangeAspect="1"/>
          </p:cNvSpPr>
          <p:nvPr/>
        </p:nvSpPr>
        <p:spPr>
          <a:xfrm>
            <a:off x="1713371" y="2698304"/>
            <a:ext cx="79920" cy="251999"/>
          </a:xfrm>
          <a:custGeom>
            <a:avLst/>
            <a:gdLst/>
            <a:ahLst/>
            <a:cxnLst/>
            <a:rect l="l" t="t" r="r" b="b"/>
            <a:pathLst>
              <a:path w="90926" h="286702">
                <a:moveTo>
                  <a:pt x="0" y="0"/>
                </a:moveTo>
                <a:lnTo>
                  <a:pt x="90926" y="0"/>
                </a:lnTo>
                <a:lnTo>
                  <a:pt x="90926" y="286702"/>
                </a:lnTo>
                <a:lnTo>
                  <a:pt x="70038" y="286702"/>
                </a:lnTo>
                <a:lnTo>
                  <a:pt x="70038" y="18840"/>
                </a:lnTo>
                <a:lnTo>
                  <a:pt x="0" y="188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[T2O] TextBox 22">
            <a:extLst>
              <a:ext uri="{FF2B5EF4-FFF2-40B4-BE49-F238E27FC236}">
                <a16:creationId xmlns:a16="http://schemas.microsoft.com/office/drawing/2014/main" xmlns="" id="{1C47C76D-CB33-854F-828B-205E61B5FCAE}"/>
              </a:ext>
            </a:extLst>
          </p:cNvPr>
          <p:cNvSpPr>
            <a:spLocks noChangeAspect="1"/>
          </p:cNvSpPr>
          <p:nvPr/>
        </p:nvSpPr>
        <p:spPr>
          <a:xfrm>
            <a:off x="1688537" y="3172100"/>
            <a:ext cx="178722" cy="251999"/>
          </a:xfrm>
          <a:custGeom>
            <a:avLst/>
            <a:gdLst/>
            <a:ahLst/>
            <a:cxnLst/>
            <a:rect l="l" t="t" r="r" b="b"/>
            <a:pathLst>
              <a:path w="204787" h="288750">
                <a:moveTo>
                  <a:pt x="98707" y="0"/>
                </a:moveTo>
                <a:cubicBezTo>
                  <a:pt x="126831" y="0"/>
                  <a:pt x="149222" y="6826"/>
                  <a:pt x="165878" y="20478"/>
                </a:cubicBezTo>
                <a:cubicBezTo>
                  <a:pt x="182534" y="34131"/>
                  <a:pt x="190862" y="52562"/>
                  <a:pt x="190862" y="75771"/>
                </a:cubicBezTo>
                <a:cubicBezTo>
                  <a:pt x="190862" y="90516"/>
                  <a:pt x="187585" y="104578"/>
                  <a:pt x="181032" y="117957"/>
                </a:cubicBezTo>
                <a:cubicBezTo>
                  <a:pt x="174479" y="131337"/>
                  <a:pt x="162192" y="146901"/>
                  <a:pt x="144170" y="164649"/>
                </a:cubicBezTo>
                <a:lnTo>
                  <a:pt x="38500" y="269910"/>
                </a:lnTo>
                <a:lnTo>
                  <a:pt x="204787" y="269910"/>
                </a:lnTo>
                <a:lnTo>
                  <a:pt x="204787" y="288750"/>
                </a:lnTo>
                <a:lnTo>
                  <a:pt x="7782" y="288750"/>
                </a:lnTo>
                <a:lnTo>
                  <a:pt x="7782" y="274005"/>
                </a:lnTo>
                <a:lnTo>
                  <a:pt x="129016" y="153590"/>
                </a:lnTo>
                <a:cubicBezTo>
                  <a:pt x="144853" y="137753"/>
                  <a:pt x="155570" y="124169"/>
                  <a:pt x="161168" y="112838"/>
                </a:cubicBezTo>
                <a:cubicBezTo>
                  <a:pt x="166765" y="101506"/>
                  <a:pt x="169564" y="89833"/>
                  <a:pt x="169564" y="77819"/>
                </a:cubicBezTo>
                <a:cubicBezTo>
                  <a:pt x="169564" y="59525"/>
                  <a:pt x="163352" y="45190"/>
                  <a:pt x="150928" y="34814"/>
                </a:cubicBezTo>
                <a:cubicBezTo>
                  <a:pt x="138504" y="24438"/>
                  <a:pt x="120551" y="19250"/>
                  <a:pt x="97069" y="19250"/>
                </a:cubicBezTo>
                <a:cubicBezTo>
                  <a:pt x="79048" y="19250"/>
                  <a:pt x="63279" y="21980"/>
                  <a:pt x="49763" y="27441"/>
                </a:cubicBezTo>
                <a:cubicBezTo>
                  <a:pt x="36247" y="32902"/>
                  <a:pt x="24574" y="41230"/>
                  <a:pt x="14744" y="52425"/>
                </a:cubicBezTo>
                <a:lnTo>
                  <a:pt x="0" y="39319"/>
                </a:lnTo>
                <a:cubicBezTo>
                  <a:pt x="10922" y="26759"/>
                  <a:pt x="24779" y="17065"/>
                  <a:pt x="41572" y="10239"/>
                </a:cubicBezTo>
                <a:cubicBezTo>
                  <a:pt x="58364" y="3413"/>
                  <a:pt x="77409" y="0"/>
                  <a:pt x="987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[T2O] TextBox 23">
            <a:extLst>
              <a:ext uri="{FF2B5EF4-FFF2-40B4-BE49-F238E27FC236}">
                <a16:creationId xmlns:a16="http://schemas.microsoft.com/office/drawing/2014/main" xmlns="" id="{196F7E5B-7282-EA45-A201-D6212AF1E85E}"/>
              </a:ext>
            </a:extLst>
          </p:cNvPr>
          <p:cNvSpPr>
            <a:spLocks noChangeAspect="1"/>
          </p:cNvSpPr>
          <p:nvPr/>
        </p:nvSpPr>
        <p:spPr>
          <a:xfrm>
            <a:off x="1691396" y="3685959"/>
            <a:ext cx="175863" cy="251999"/>
          </a:xfrm>
          <a:custGeom>
            <a:avLst/>
            <a:gdLst/>
            <a:ahLst/>
            <a:cxnLst/>
            <a:rect l="l" t="t" r="r" b="b"/>
            <a:pathLst>
              <a:path w="201511" h="288750">
                <a:moveTo>
                  <a:pt x="10649" y="0"/>
                </a:moveTo>
                <a:lnTo>
                  <a:pt x="190452" y="0"/>
                </a:lnTo>
                <a:lnTo>
                  <a:pt x="190452" y="14744"/>
                </a:lnTo>
                <a:lnTo>
                  <a:pt x="104441" y="124920"/>
                </a:lnTo>
                <a:cubicBezTo>
                  <a:pt x="136115" y="125739"/>
                  <a:pt x="160212" y="133453"/>
                  <a:pt x="176731" y="148061"/>
                </a:cubicBezTo>
                <a:cubicBezTo>
                  <a:pt x="193251" y="162669"/>
                  <a:pt x="201511" y="181987"/>
                  <a:pt x="201511" y="206016"/>
                </a:cubicBezTo>
                <a:cubicBezTo>
                  <a:pt x="201511" y="222126"/>
                  <a:pt x="197688" y="236393"/>
                  <a:pt x="190042" y="248816"/>
                </a:cubicBezTo>
                <a:cubicBezTo>
                  <a:pt x="182397" y="261240"/>
                  <a:pt x="170997" y="271002"/>
                  <a:pt x="155843" y="278101"/>
                </a:cubicBezTo>
                <a:cubicBezTo>
                  <a:pt x="140689" y="285200"/>
                  <a:pt x="122463" y="288750"/>
                  <a:pt x="101165" y="288750"/>
                </a:cubicBezTo>
                <a:cubicBezTo>
                  <a:pt x="80413" y="288750"/>
                  <a:pt x="60890" y="285269"/>
                  <a:pt x="42595" y="278306"/>
                </a:cubicBezTo>
                <a:cubicBezTo>
                  <a:pt x="24301" y="271343"/>
                  <a:pt x="10102" y="261991"/>
                  <a:pt x="0" y="250250"/>
                </a:cubicBezTo>
                <a:lnTo>
                  <a:pt x="10649" y="234277"/>
                </a:lnTo>
                <a:cubicBezTo>
                  <a:pt x="19932" y="244652"/>
                  <a:pt x="32561" y="253117"/>
                  <a:pt x="48534" y="259670"/>
                </a:cubicBezTo>
                <a:cubicBezTo>
                  <a:pt x="64508" y="266223"/>
                  <a:pt x="82051" y="269500"/>
                  <a:pt x="101165" y="269500"/>
                </a:cubicBezTo>
                <a:cubicBezTo>
                  <a:pt x="126558" y="269500"/>
                  <a:pt x="146081" y="263834"/>
                  <a:pt x="159734" y="252503"/>
                </a:cubicBezTo>
                <a:cubicBezTo>
                  <a:pt x="173386" y="241171"/>
                  <a:pt x="180213" y="225675"/>
                  <a:pt x="180213" y="206016"/>
                </a:cubicBezTo>
                <a:cubicBezTo>
                  <a:pt x="180213" y="186083"/>
                  <a:pt x="173250" y="170519"/>
                  <a:pt x="159324" y="159324"/>
                </a:cubicBezTo>
                <a:cubicBezTo>
                  <a:pt x="145399" y="148129"/>
                  <a:pt x="124510" y="142532"/>
                  <a:pt x="96659" y="142532"/>
                </a:cubicBezTo>
                <a:lnTo>
                  <a:pt x="78638" y="142532"/>
                </a:lnTo>
                <a:lnTo>
                  <a:pt x="78638" y="127377"/>
                </a:lnTo>
                <a:lnTo>
                  <a:pt x="163420" y="18840"/>
                </a:lnTo>
                <a:lnTo>
                  <a:pt x="10649" y="188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[T2O] TextBox 24">
            <a:extLst>
              <a:ext uri="{FF2B5EF4-FFF2-40B4-BE49-F238E27FC236}">
                <a16:creationId xmlns:a16="http://schemas.microsoft.com/office/drawing/2014/main" xmlns="" id="{7E60CAC7-AE4D-9844-88B3-802E3B812351}"/>
              </a:ext>
            </a:extLst>
          </p:cNvPr>
          <p:cNvSpPr>
            <a:spLocks noChangeAspect="1"/>
          </p:cNvSpPr>
          <p:nvPr/>
        </p:nvSpPr>
        <p:spPr>
          <a:xfrm>
            <a:off x="1685749" y="4185708"/>
            <a:ext cx="215084" cy="251458"/>
          </a:xfrm>
          <a:custGeom>
            <a:avLst/>
            <a:gdLst/>
            <a:ahLst/>
            <a:cxnLst/>
            <a:rect l="l" t="t" r="r" b="b"/>
            <a:pathLst>
              <a:path w="244107" h="286702">
                <a:moveTo>
                  <a:pt x="155638" y="0"/>
                </a:moveTo>
                <a:lnTo>
                  <a:pt x="178984" y="0"/>
                </a:lnTo>
                <a:lnTo>
                  <a:pt x="26213" y="188814"/>
                </a:lnTo>
                <a:lnTo>
                  <a:pt x="163830" y="188814"/>
                </a:lnTo>
                <a:lnTo>
                  <a:pt x="163830" y="118776"/>
                </a:lnTo>
                <a:lnTo>
                  <a:pt x="183899" y="118776"/>
                </a:lnTo>
                <a:lnTo>
                  <a:pt x="183899" y="188814"/>
                </a:lnTo>
                <a:lnTo>
                  <a:pt x="244107" y="188814"/>
                </a:lnTo>
                <a:lnTo>
                  <a:pt x="244107" y="207245"/>
                </a:lnTo>
                <a:lnTo>
                  <a:pt x="183899" y="207245"/>
                </a:lnTo>
                <a:lnTo>
                  <a:pt x="183899" y="286702"/>
                </a:lnTo>
                <a:lnTo>
                  <a:pt x="163420" y="286702"/>
                </a:lnTo>
                <a:lnTo>
                  <a:pt x="163420" y="207245"/>
                </a:lnTo>
                <a:lnTo>
                  <a:pt x="0" y="207245"/>
                </a:lnTo>
                <a:lnTo>
                  <a:pt x="0" y="1920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[T2O] TextBox 25">
            <a:extLst>
              <a:ext uri="{FF2B5EF4-FFF2-40B4-BE49-F238E27FC236}">
                <a16:creationId xmlns:a16="http://schemas.microsoft.com/office/drawing/2014/main" xmlns="" id="{0C8660AB-80DB-044D-AF33-923F7F062906}"/>
              </a:ext>
            </a:extLst>
          </p:cNvPr>
          <p:cNvSpPr>
            <a:spLocks noChangeAspect="1"/>
          </p:cNvSpPr>
          <p:nvPr/>
        </p:nvSpPr>
        <p:spPr>
          <a:xfrm>
            <a:off x="1691753" y="4781741"/>
            <a:ext cx="175506" cy="251999"/>
          </a:xfrm>
          <a:custGeom>
            <a:avLst/>
            <a:gdLst/>
            <a:ahLst/>
            <a:cxnLst/>
            <a:rect l="l" t="t" r="r" b="b"/>
            <a:pathLst>
              <a:path w="201101" h="288750">
                <a:moveTo>
                  <a:pt x="34404" y="0"/>
                </a:moveTo>
                <a:lnTo>
                  <a:pt x="186357" y="0"/>
                </a:lnTo>
                <a:lnTo>
                  <a:pt x="186357" y="18840"/>
                </a:lnTo>
                <a:lnTo>
                  <a:pt x="52016" y="18840"/>
                </a:lnTo>
                <a:lnTo>
                  <a:pt x="40958" y="120005"/>
                </a:lnTo>
                <a:lnTo>
                  <a:pt x="81915" y="120005"/>
                </a:lnTo>
                <a:cubicBezTo>
                  <a:pt x="123692" y="120005"/>
                  <a:pt x="154000" y="127309"/>
                  <a:pt x="172841" y="141917"/>
                </a:cubicBezTo>
                <a:cubicBezTo>
                  <a:pt x="191681" y="156526"/>
                  <a:pt x="201101" y="177209"/>
                  <a:pt x="201101" y="203968"/>
                </a:cubicBezTo>
                <a:cubicBezTo>
                  <a:pt x="201101" y="220351"/>
                  <a:pt x="197347" y="234891"/>
                  <a:pt x="189838" y="247588"/>
                </a:cubicBezTo>
                <a:cubicBezTo>
                  <a:pt x="182329" y="260285"/>
                  <a:pt x="171066" y="270319"/>
                  <a:pt x="156048" y="277692"/>
                </a:cubicBezTo>
                <a:cubicBezTo>
                  <a:pt x="141030" y="285064"/>
                  <a:pt x="122600" y="288750"/>
                  <a:pt x="100756" y="288750"/>
                </a:cubicBezTo>
                <a:cubicBezTo>
                  <a:pt x="80004" y="288750"/>
                  <a:pt x="60549" y="285200"/>
                  <a:pt x="42391" y="278101"/>
                </a:cubicBezTo>
                <a:cubicBezTo>
                  <a:pt x="24233" y="271002"/>
                  <a:pt x="10103" y="261718"/>
                  <a:pt x="0" y="250250"/>
                </a:cubicBezTo>
                <a:lnTo>
                  <a:pt x="10649" y="234277"/>
                </a:lnTo>
                <a:cubicBezTo>
                  <a:pt x="19660" y="244653"/>
                  <a:pt x="32152" y="253117"/>
                  <a:pt x="48125" y="259670"/>
                </a:cubicBezTo>
                <a:cubicBezTo>
                  <a:pt x="64099" y="266223"/>
                  <a:pt x="81506" y="269500"/>
                  <a:pt x="100346" y="269500"/>
                </a:cubicBezTo>
                <a:cubicBezTo>
                  <a:pt x="126013" y="269500"/>
                  <a:pt x="145741" y="263630"/>
                  <a:pt x="159530" y="251888"/>
                </a:cubicBezTo>
                <a:cubicBezTo>
                  <a:pt x="173319" y="240147"/>
                  <a:pt x="180213" y="224447"/>
                  <a:pt x="180213" y="204787"/>
                </a:cubicBezTo>
                <a:cubicBezTo>
                  <a:pt x="180213" y="183216"/>
                  <a:pt x="172363" y="166833"/>
                  <a:pt x="156663" y="155638"/>
                </a:cubicBezTo>
                <a:cubicBezTo>
                  <a:pt x="140962" y="144443"/>
                  <a:pt x="114545" y="138846"/>
                  <a:pt x="77410" y="138846"/>
                </a:cubicBezTo>
                <a:lnTo>
                  <a:pt x="19250" y="1388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xmlns="" id="{2575A551-B576-C94F-B50D-4E662D704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6219" y="431800"/>
            <a:ext cx="9296711" cy="324001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tx1"/>
                </a:solidFill>
              </a:rPr>
              <a:t>Как распознать рекламу нелегальных услуг на финансовом рынке</a:t>
            </a:r>
          </a:p>
        </p:txBody>
      </p:sp>
    </p:spTree>
    <p:extLst>
      <p:ext uri="{BB962C8B-B14F-4D97-AF65-F5344CB8AC3E}">
        <p14:creationId xmlns:p14="http://schemas.microsoft.com/office/powerpoint/2010/main" xmlns="" val="145646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13C198-2474-2443-9B28-4A1038F01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17" name="Прямоугольник 9">
            <a:extLst>
              <a:ext uri="{FF2B5EF4-FFF2-40B4-BE49-F238E27FC236}">
                <a16:creationId xmlns:a16="http://schemas.microsoft.com/office/drawing/2014/main" xmlns="" id="{2F8BBEB4-4EF4-8046-91D9-06238F3F7571}"/>
              </a:ext>
            </a:extLst>
          </p:cNvPr>
          <p:cNvSpPr/>
          <p:nvPr/>
        </p:nvSpPr>
        <p:spPr>
          <a:xfrm>
            <a:off x="713508" y="1031292"/>
            <a:ext cx="94003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/>
                </a:solidFill>
              </a:rPr>
              <a:t>Как проверить компанию</a:t>
            </a:r>
          </a:p>
        </p:txBody>
      </p:sp>
      <p:sp>
        <p:nvSpPr>
          <p:cNvPr id="19" name="Нижний колонтитул 4">
            <a:extLst>
              <a:ext uri="{FF2B5EF4-FFF2-40B4-BE49-F238E27FC236}">
                <a16:creationId xmlns:a16="http://schemas.microsoft.com/office/drawing/2014/main" xmlns="" id="{E834C768-90A5-E84E-A91A-DE8759F22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6219" y="431800"/>
            <a:ext cx="9296711" cy="324001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tx1"/>
                </a:solidFill>
              </a:rPr>
              <a:t>Как распознать рекламу нелегальных услуг на финансовом рынке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13508" y="1578402"/>
            <a:ext cx="629854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На официальном сайте Банка России </a:t>
            </a:r>
            <a:r>
              <a:rPr lang="en-US" sz="1400" b="1" u="sng" dirty="0">
                <a:solidFill>
                  <a:srgbClr val="2677D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www.cbr.ru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раздел: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Проверить финансовую организацию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32" y="2852475"/>
            <a:ext cx="6456992" cy="25613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8625" y="4733628"/>
            <a:ext cx="1874175" cy="16909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8402" y="1104900"/>
            <a:ext cx="4770212" cy="323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762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088558" y="2302948"/>
            <a:ext cx="7094150" cy="148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600"/>
              </a:spcAf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Через Интернет-приемную Банка России*</a:t>
            </a:r>
          </a:p>
          <a:p>
            <a:pPr>
              <a:spcAft>
                <a:spcPts val="1600"/>
              </a:spcAf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 помощью сервиса «Анонимное информирование»**</a:t>
            </a:r>
          </a:p>
          <a:p>
            <a:pPr>
              <a:spcAft>
                <a:spcPts val="1600"/>
              </a:spcAf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письменном виде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(почтовый адрес: 107016, Москва, ул.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Неглинная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д. 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12)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5570" y="5616632"/>
            <a:ext cx="1105012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i="1" dirty="0"/>
              <a:t>*</a:t>
            </a:r>
            <a:r>
              <a:rPr lang="en-US" sz="1200" i="1" dirty="0"/>
              <a:t> </a:t>
            </a:r>
            <a:r>
              <a:rPr lang="ru-RU" sz="1200" i="1" dirty="0"/>
              <a:t>Сервис доступен на главной странице официального сайта Банка России (</a:t>
            </a:r>
            <a:r>
              <a:rPr lang="ru-RU" sz="1200" i="1" dirty="0">
                <a:hlinkClick r:id="rId2"/>
              </a:rPr>
              <a:t>www.cbr.ru</a:t>
            </a:r>
            <a:r>
              <a:rPr lang="ru-RU" sz="1200" i="1" dirty="0"/>
              <a:t>) </a:t>
            </a:r>
          </a:p>
          <a:p>
            <a:pPr>
              <a:spcAft>
                <a:spcPts val="600"/>
              </a:spcAft>
            </a:pPr>
            <a:r>
              <a:rPr lang="ru-RU" sz="1200" i="1" dirty="0"/>
              <a:t>**</a:t>
            </a:r>
            <a:r>
              <a:rPr lang="en-US" sz="1200" i="1" dirty="0"/>
              <a:t> </a:t>
            </a:r>
            <a:r>
              <a:rPr lang="ru-RU" sz="1200" i="1" dirty="0"/>
              <a:t>Сервис доступен на главной странице официального сайта </a:t>
            </a:r>
            <a:r>
              <a:rPr lang="ru-RU" sz="1200" i="1" dirty="0" smtClean="0"/>
              <a:t>Банка </a:t>
            </a:r>
            <a:r>
              <a:rPr lang="ru-RU" sz="1200" i="1" dirty="0"/>
              <a:t>России (</a:t>
            </a:r>
            <a:r>
              <a:rPr lang="ru-RU" sz="1200" i="1" dirty="0">
                <a:hlinkClick r:id="rId2"/>
              </a:rPr>
              <a:t>www.cbr.ru</a:t>
            </a:r>
            <a:r>
              <a:rPr lang="ru-RU" sz="1200" i="1" dirty="0"/>
              <a:t>) в разделе «</a:t>
            </a:r>
            <a:r>
              <a:rPr lang="ru-RU" sz="1200" i="1" dirty="0" smtClean="0"/>
              <a:t>Контакты»</a:t>
            </a:r>
            <a:endParaRPr lang="ru-RU" sz="1200" i="1" dirty="0"/>
          </a:p>
        </p:txBody>
      </p:sp>
      <p:sp>
        <p:nvSpPr>
          <p:cNvPr id="9" name="Прямоугольник 9">
            <a:extLst>
              <a:ext uri="{FF2B5EF4-FFF2-40B4-BE49-F238E27FC236}">
                <a16:creationId xmlns:a16="http://schemas.microsoft.com/office/drawing/2014/main" xmlns="" id="{76C5017E-397E-6A4D-BF9E-6B97B235AFAF}"/>
              </a:ext>
            </a:extLst>
          </p:cNvPr>
          <p:cNvSpPr/>
          <p:nvPr/>
        </p:nvSpPr>
        <p:spPr>
          <a:xfrm>
            <a:off x="713508" y="1330409"/>
            <a:ext cx="94003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/>
                </a:solidFill>
              </a:rPr>
              <a:t>Столкнулись с нелегалом? Направьте информацию в Банк России:</a:t>
            </a:r>
          </a:p>
        </p:txBody>
      </p:sp>
      <p:sp>
        <p:nvSpPr>
          <p:cNvPr id="10" name="[T2O] TextBox 21">
            <a:extLst>
              <a:ext uri="{FF2B5EF4-FFF2-40B4-BE49-F238E27FC236}">
                <a16:creationId xmlns:a16="http://schemas.microsoft.com/office/drawing/2014/main" xmlns="" id="{C2F4103F-0840-BC48-8701-930891F18E27}"/>
              </a:ext>
            </a:extLst>
          </p:cNvPr>
          <p:cNvSpPr>
            <a:spLocks noChangeAspect="1"/>
          </p:cNvSpPr>
          <p:nvPr/>
        </p:nvSpPr>
        <p:spPr>
          <a:xfrm>
            <a:off x="853677" y="2338797"/>
            <a:ext cx="79920" cy="251999"/>
          </a:xfrm>
          <a:custGeom>
            <a:avLst/>
            <a:gdLst/>
            <a:ahLst/>
            <a:cxnLst/>
            <a:rect l="l" t="t" r="r" b="b"/>
            <a:pathLst>
              <a:path w="90926" h="286702">
                <a:moveTo>
                  <a:pt x="0" y="0"/>
                </a:moveTo>
                <a:lnTo>
                  <a:pt x="90926" y="0"/>
                </a:lnTo>
                <a:lnTo>
                  <a:pt x="90926" y="286702"/>
                </a:lnTo>
                <a:lnTo>
                  <a:pt x="70038" y="286702"/>
                </a:lnTo>
                <a:lnTo>
                  <a:pt x="70038" y="18840"/>
                </a:lnTo>
                <a:lnTo>
                  <a:pt x="0" y="188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[T2O] TextBox 22">
            <a:extLst>
              <a:ext uri="{FF2B5EF4-FFF2-40B4-BE49-F238E27FC236}">
                <a16:creationId xmlns:a16="http://schemas.microsoft.com/office/drawing/2014/main" xmlns="" id="{94F564E3-7EC9-E348-AF94-2533BC366FBC}"/>
              </a:ext>
            </a:extLst>
          </p:cNvPr>
          <p:cNvSpPr>
            <a:spLocks noChangeAspect="1"/>
          </p:cNvSpPr>
          <p:nvPr/>
        </p:nvSpPr>
        <p:spPr>
          <a:xfrm>
            <a:off x="828843" y="2820408"/>
            <a:ext cx="178722" cy="251999"/>
          </a:xfrm>
          <a:custGeom>
            <a:avLst/>
            <a:gdLst/>
            <a:ahLst/>
            <a:cxnLst/>
            <a:rect l="l" t="t" r="r" b="b"/>
            <a:pathLst>
              <a:path w="204787" h="288750">
                <a:moveTo>
                  <a:pt x="98707" y="0"/>
                </a:moveTo>
                <a:cubicBezTo>
                  <a:pt x="126831" y="0"/>
                  <a:pt x="149222" y="6826"/>
                  <a:pt x="165878" y="20478"/>
                </a:cubicBezTo>
                <a:cubicBezTo>
                  <a:pt x="182534" y="34131"/>
                  <a:pt x="190862" y="52562"/>
                  <a:pt x="190862" y="75771"/>
                </a:cubicBezTo>
                <a:cubicBezTo>
                  <a:pt x="190862" y="90516"/>
                  <a:pt x="187585" y="104578"/>
                  <a:pt x="181032" y="117957"/>
                </a:cubicBezTo>
                <a:cubicBezTo>
                  <a:pt x="174479" y="131337"/>
                  <a:pt x="162192" y="146901"/>
                  <a:pt x="144170" y="164649"/>
                </a:cubicBezTo>
                <a:lnTo>
                  <a:pt x="38500" y="269910"/>
                </a:lnTo>
                <a:lnTo>
                  <a:pt x="204787" y="269910"/>
                </a:lnTo>
                <a:lnTo>
                  <a:pt x="204787" y="288750"/>
                </a:lnTo>
                <a:lnTo>
                  <a:pt x="7782" y="288750"/>
                </a:lnTo>
                <a:lnTo>
                  <a:pt x="7782" y="274005"/>
                </a:lnTo>
                <a:lnTo>
                  <a:pt x="129016" y="153590"/>
                </a:lnTo>
                <a:cubicBezTo>
                  <a:pt x="144853" y="137753"/>
                  <a:pt x="155570" y="124169"/>
                  <a:pt x="161168" y="112838"/>
                </a:cubicBezTo>
                <a:cubicBezTo>
                  <a:pt x="166765" y="101506"/>
                  <a:pt x="169564" y="89833"/>
                  <a:pt x="169564" y="77819"/>
                </a:cubicBezTo>
                <a:cubicBezTo>
                  <a:pt x="169564" y="59525"/>
                  <a:pt x="163352" y="45190"/>
                  <a:pt x="150928" y="34814"/>
                </a:cubicBezTo>
                <a:cubicBezTo>
                  <a:pt x="138504" y="24438"/>
                  <a:pt x="120551" y="19250"/>
                  <a:pt x="97069" y="19250"/>
                </a:cubicBezTo>
                <a:cubicBezTo>
                  <a:pt x="79048" y="19250"/>
                  <a:pt x="63279" y="21980"/>
                  <a:pt x="49763" y="27441"/>
                </a:cubicBezTo>
                <a:cubicBezTo>
                  <a:pt x="36247" y="32902"/>
                  <a:pt x="24574" y="41230"/>
                  <a:pt x="14744" y="52425"/>
                </a:cubicBezTo>
                <a:lnTo>
                  <a:pt x="0" y="39319"/>
                </a:lnTo>
                <a:cubicBezTo>
                  <a:pt x="10922" y="26759"/>
                  <a:pt x="24779" y="17065"/>
                  <a:pt x="41572" y="10239"/>
                </a:cubicBezTo>
                <a:cubicBezTo>
                  <a:pt x="58364" y="3413"/>
                  <a:pt x="77409" y="0"/>
                  <a:pt x="987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[T2O] TextBox 23">
            <a:extLst>
              <a:ext uri="{FF2B5EF4-FFF2-40B4-BE49-F238E27FC236}">
                <a16:creationId xmlns:a16="http://schemas.microsoft.com/office/drawing/2014/main" xmlns="" id="{EFE4FA14-2AF7-064C-84BE-1351F1751433}"/>
              </a:ext>
            </a:extLst>
          </p:cNvPr>
          <p:cNvSpPr>
            <a:spLocks noChangeAspect="1"/>
          </p:cNvSpPr>
          <p:nvPr/>
        </p:nvSpPr>
        <p:spPr>
          <a:xfrm>
            <a:off x="831132" y="3307256"/>
            <a:ext cx="175863" cy="251999"/>
          </a:xfrm>
          <a:custGeom>
            <a:avLst/>
            <a:gdLst/>
            <a:ahLst/>
            <a:cxnLst/>
            <a:rect l="l" t="t" r="r" b="b"/>
            <a:pathLst>
              <a:path w="201511" h="288750">
                <a:moveTo>
                  <a:pt x="10649" y="0"/>
                </a:moveTo>
                <a:lnTo>
                  <a:pt x="190452" y="0"/>
                </a:lnTo>
                <a:lnTo>
                  <a:pt x="190452" y="14744"/>
                </a:lnTo>
                <a:lnTo>
                  <a:pt x="104441" y="124920"/>
                </a:lnTo>
                <a:cubicBezTo>
                  <a:pt x="136115" y="125739"/>
                  <a:pt x="160212" y="133453"/>
                  <a:pt x="176731" y="148061"/>
                </a:cubicBezTo>
                <a:cubicBezTo>
                  <a:pt x="193251" y="162669"/>
                  <a:pt x="201511" y="181987"/>
                  <a:pt x="201511" y="206016"/>
                </a:cubicBezTo>
                <a:cubicBezTo>
                  <a:pt x="201511" y="222126"/>
                  <a:pt x="197688" y="236393"/>
                  <a:pt x="190042" y="248816"/>
                </a:cubicBezTo>
                <a:cubicBezTo>
                  <a:pt x="182397" y="261240"/>
                  <a:pt x="170997" y="271002"/>
                  <a:pt x="155843" y="278101"/>
                </a:cubicBezTo>
                <a:cubicBezTo>
                  <a:pt x="140689" y="285200"/>
                  <a:pt x="122463" y="288750"/>
                  <a:pt x="101165" y="288750"/>
                </a:cubicBezTo>
                <a:cubicBezTo>
                  <a:pt x="80413" y="288750"/>
                  <a:pt x="60890" y="285269"/>
                  <a:pt x="42595" y="278306"/>
                </a:cubicBezTo>
                <a:cubicBezTo>
                  <a:pt x="24301" y="271343"/>
                  <a:pt x="10102" y="261991"/>
                  <a:pt x="0" y="250250"/>
                </a:cubicBezTo>
                <a:lnTo>
                  <a:pt x="10649" y="234277"/>
                </a:lnTo>
                <a:cubicBezTo>
                  <a:pt x="19932" y="244652"/>
                  <a:pt x="32561" y="253117"/>
                  <a:pt x="48534" y="259670"/>
                </a:cubicBezTo>
                <a:cubicBezTo>
                  <a:pt x="64508" y="266223"/>
                  <a:pt x="82051" y="269500"/>
                  <a:pt x="101165" y="269500"/>
                </a:cubicBezTo>
                <a:cubicBezTo>
                  <a:pt x="126558" y="269500"/>
                  <a:pt x="146081" y="263834"/>
                  <a:pt x="159734" y="252503"/>
                </a:cubicBezTo>
                <a:cubicBezTo>
                  <a:pt x="173386" y="241171"/>
                  <a:pt x="180213" y="225675"/>
                  <a:pt x="180213" y="206016"/>
                </a:cubicBezTo>
                <a:cubicBezTo>
                  <a:pt x="180213" y="186083"/>
                  <a:pt x="173250" y="170519"/>
                  <a:pt x="159324" y="159324"/>
                </a:cubicBezTo>
                <a:cubicBezTo>
                  <a:pt x="145399" y="148129"/>
                  <a:pt x="124510" y="142532"/>
                  <a:pt x="96659" y="142532"/>
                </a:cubicBezTo>
                <a:lnTo>
                  <a:pt x="78638" y="142532"/>
                </a:lnTo>
                <a:lnTo>
                  <a:pt x="78638" y="127377"/>
                </a:lnTo>
                <a:lnTo>
                  <a:pt x="163420" y="18840"/>
                </a:lnTo>
                <a:lnTo>
                  <a:pt x="10649" y="188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12A81A-ECFA-5141-95E2-4D267064FD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677"/>
          <a:stretch/>
        </p:blipFill>
        <p:spPr>
          <a:xfrm>
            <a:off x="8448431" y="1875690"/>
            <a:ext cx="3743569" cy="4045166"/>
          </a:xfrm>
          <a:prstGeom prst="rect">
            <a:avLst/>
          </a:prstGeom>
        </p:spPr>
      </p:pic>
      <p:sp>
        <p:nvSpPr>
          <p:cNvPr id="13" name="Нижний колонтитул 4">
            <a:extLst>
              <a:ext uri="{FF2B5EF4-FFF2-40B4-BE49-F238E27FC236}">
                <a16:creationId xmlns:a16="http://schemas.microsoft.com/office/drawing/2014/main" xmlns="" id="{8B8CD04A-0362-0648-ADD8-4DAF2ABC9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6219" y="431800"/>
            <a:ext cx="9296711" cy="324001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tx1"/>
                </a:solidFill>
              </a:rPr>
              <a:t>Как распознать рекламу нелегальных услуг на финансовом рынке</a:t>
            </a:r>
          </a:p>
        </p:txBody>
      </p:sp>
    </p:spTree>
    <p:extLst>
      <p:ext uri="{BB962C8B-B14F-4D97-AF65-F5344CB8AC3E}">
        <p14:creationId xmlns:p14="http://schemas.microsoft.com/office/powerpoint/2010/main" xmlns="" val="334830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BAE4F8B-A60E-43F7-8C70-C78DC0541A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Спасибо </a:t>
            </a:r>
            <a:br>
              <a:rPr lang="ru-RU" dirty="0"/>
            </a:br>
            <a:r>
              <a:rPr lang="ru-RU" dirty="0"/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285112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A0CEA82F-4263-154D-BD2E-29F7433E4538}"/>
              </a:ext>
            </a:extLst>
          </p:cNvPr>
          <p:cNvSpPr/>
          <p:nvPr/>
        </p:nvSpPr>
        <p:spPr>
          <a:xfrm>
            <a:off x="6524553" y="2211736"/>
            <a:ext cx="5128891" cy="2704023"/>
          </a:xfrm>
          <a:prstGeom prst="roundRect">
            <a:avLst>
              <a:gd name="adj" fmla="val 614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F1C3DD-7C22-42CA-9FDD-F8A0A25A3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12" name="Нижний колонтитул 4">
            <a:extLst>
              <a:ext uri="{FF2B5EF4-FFF2-40B4-BE49-F238E27FC236}">
                <a16:creationId xmlns:a16="http://schemas.microsoft.com/office/drawing/2014/main" xmlns="" id="{5CABC099-581D-498B-BCA0-B95E79ECE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6219" y="431800"/>
            <a:ext cx="9296711" cy="324001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Как распознать рекламу нелегальных услуг на финансовом рынке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3162" y="5781378"/>
            <a:ext cx="11225869" cy="516126"/>
          </a:xfrm>
          <a:prstGeom prst="rect">
            <a:avLst/>
          </a:prstGeom>
          <a:noFill/>
          <a:effectLst/>
        </p:spPr>
        <p:txBody>
          <a:bodyPr wrap="square" lIns="107275" tIns="53637" rIns="107275" bIns="53637" rtlCol="0">
            <a:spAutoFit/>
          </a:bodyPr>
          <a:lstStyle>
            <a:defPPr>
              <a:defRPr lang="ru-RU"/>
            </a:defPPr>
            <a:lvl1pPr algn="ctr">
              <a:defRPr sz="4000" b="1">
                <a:ln w="190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63500" stA="39000" endPos="78000" dir="5400000" sy="-100000" algn="bl" rotWithShape="0"/>
                </a:effectLst>
              </a:defRPr>
            </a:lvl1pPr>
          </a:lstStyle>
          <a:p>
            <a:pPr algn="l">
              <a:spcAft>
                <a:spcPts val="300"/>
              </a:spcAft>
            </a:pPr>
            <a:r>
              <a:rPr lang="ru-RU" sz="1200" b="0" i="1" dirty="0">
                <a:solidFill>
                  <a:schemeClr val="tx1"/>
                </a:solidFill>
                <a:effectLst/>
              </a:rPr>
              <a:t>* ст.56 и ст.76.1 Федерального закона от 10.07.2002 № 86-ФЗ «О Центральном банке Российской Федерации (Банке России)»</a:t>
            </a:r>
          </a:p>
          <a:p>
            <a:pPr algn="l">
              <a:spcAft>
                <a:spcPts val="300"/>
              </a:spcAft>
            </a:pPr>
            <a:r>
              <a:rPr lang="ru-RU" sz="1200" b="0" i="1" dirty="0">
                <a:solidFill>
                  <a:schemeClr val="tx1"/>
                </a:solidFill>
                <a:effectLst/>
              </a:rPr>
              <a:t>** Приведен неполный список </a:t>
            </a:r>
            <a:endParaRPr lang="ru-RU" sz="1200" b="0" i="1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9D67390E-481B-E840-AE46-EBCDBA869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606994"/>
          </a:xfrm>
        </p:spPr>
        <p:txBody>
          <a:bodyPr/>
          <a:lstStyle/>
          <a:p>
            <a:r>
              <a:rPr lang="ru-RU" sz="2400" dirty="0"/>
              <a:t>Регулируемый рынок. Участники финансового рынка,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ru-RU" sz="2400" dirty="0"/>
              <a:t>поднадзорные Банку России*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4557CD3-8B35-8444-B6BC-123CD0370849}"/>
              </a:ext>
            </a:extLst>
          </p:cNvPr>
          <p:cNvSpPr txBox="1"/>
          <p:nvPr/>
        </p:nvSpPr>
        <p:spPr>
          <a:xfrm>
            <a:off x="743462" y="2211736"/>
            <a:ext cx="3291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cs typeface="CB_Stem Medium" panose="020B0503020203020204" pitchFamily="34" charset="77"/>
              </a:rPr>
              <a:t>Кредитные организации</a:t>
            </a:r>
            <a:endParaRPr lang="ru-RU" sz="2000" b="1" dirty="0">
              <a:cs typeface="CB_Stem Medium" panose="020B0503020203020204" pitchFamily="34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8FB2216-358A-0447-BA9C-6DC27C0B1F45}"/>
              </a:ext>
            </a:extLst>
          </p:cNvPr>
          <p:cNvSpPr txBox="1"/>
          <p:nvPr/>
        </p:nvSpPr>
        <p:spPr>
          <a:xfrm>
            <a:off x="731639" y="3024349"/>
            <a:ext cx="5514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>
                <a:cs typeface="CB_Stem Medium" panose="020B0503020203020204" pitchFamily="34" charset="77"/>
              </a:rPr>
              <a:t>Некредитные</a:t>
            </a:r>
            <a:r>
              <a:rPr lang="ru-RU" sz="2000" b="1" dirty="0">
                <a:cs typeface="CB_Stem Medium" panose="020B0503020203020204" pitchFamily="34" charset="77"/>
              </a:rPr>
              <a:t> финансовые организации**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E9AA78A-8439-A34C-8F38-66408F2B054E}"/>
              </a:ext>
            </a:extLst>
          </p:cNvPr>
          <p:cNvSpPr txBox="1"/>
          <p:nvPr/>
        </p:nvSpPr>
        <p:spPr>
          <a:xfrm>
            <a:off x="350534" y="3591601"/>
            <a:ext cx="595252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Микрофинансовые организации</a:t>
            </a:r>
          </a:p>
          <a:p>
            <a:pPr marL="285750" indent="-285750" algn="just"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Кредитные потребительские кооперативы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Сельскохозяйственные кредитные потребительские кооперативы</a:t>
            </a:r>
          </a:p>
          <a:p>
            <a:pPr marL="285750" indent="-285750" algn="just"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Ломбарды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Профессиональные участники рынка ценных бумаг</a:t>
            </a:r>
            <a:endParaRPr lang="ru-RU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40EA9B2-5C41-7148-BA9A-EA119CFB731A}"/>
              </a:ext>
            </a:extLst>
          </p:cNvPr>
          <p:cNvSpPr txBox="1"/>
          <p:nvPr/>
        </p:nvSpPr>
        <p:spPr>
          <a:xfrm>
            <a:off x="6852043" y="2496788"/>
            <a:ext cx="4801401" cy="2133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cs typeface="Times New Roman" panose="02020603050405020304" pitchFamily="18" charset="0"/>
              </a:rPr>
              <a:t>Привлечение денежных </a:t>
            </a:r>
            <a:r>
              <a:rPr lang="ru-RU" sz="1600" dirty="0" smtClean="0">
                <a:cs typeface="Times New Roman" panose="02020603050405020304" pitchFamily="18" charset="0"/>
              </a:rPr>
              <a:t>средств</a:t>
            </a:r>
            <a:endParaRPr lang="en-US" sz="1600" dirty="0">
              <a:cs typeface="Times New Roman" panose="02020603050405020304" pitchFamily="18" charset="0"/>
            </a:endParaRPr>
          </a:p>
          <a:p>
            <a:pPr marL="285750" indent="-285750">
              <a:spcAft>
                <a:spcPts val="2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cs typeface="Times New Roman" panose="02020603050405020304" pitchFamily="18" charset="0"/>
              </a:rPr>
              <a:t>Предоставление кредитов (займов) физическим лицам </a:t>
            </a:r>
          </a:p>
          <a:p>
            <a:pPr marL="285750" indent="-285750">
              <a:spcAft>
                <a:spcPts val="22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Деятельность на рынке ценных бумаг (в том числе </a:t>
            </a:r>
            <a:r>
              <a:rPr lang="ru-RU" sz="1600" dirty="0" err="1" smtClean="0"/>
              <a:t>форекс</a:t>
            </a:r>
            <a:r>
              <a:rPr lang="ru-RU" sz="1600" dirty="0" smtClean="0"/>
              <a:t>-дилера, брокера, доверительного управления)</a:t>
            </a:r>
            <a:r>
              <a:rPr lang="en-US" sz="1600" dirty="0" smtClean="0"/>
              <a:t> </a:t>
            </a:r>
            <a:endParaRPr lang="ru-RU" sz="16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71546134-AB9A-2A45-A2C7-71373E0907C2}"/>
              </a:ext>
            </a:extLst>
          </p:cNvPr>
          <p:cNvCxnSpPr>
            <a:cxnSpLocks/>
          </p:cNvCxnSpPr>
          <p:nvPr/>
        </p:nvCxnSpPr>
        <p:spPr>
          <a:xfrm>
            <a:off x="866980" y="2642882"/>
            <a:ext cx="554069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DD666CE5-4EC4-4240-B301-984CE4CDA936}"/>
              </a:ext>
            </a:extLst>
          </p:cNvPr>
          <p:cNvCxnSpPr>
            <a:cxnSpLocks/>
          </p:cNvCxnSpPr>
          <p:nvPr/>
        </p:nvCxnSpPr>
        <p:spPr>
          <a:xfrm>
            <a:off x="839479" y="3486532"/>
            <a:ext cx="558882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6798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F1C3DD-7C22-42CA-9FDD-F8A0A25A3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2" name="Нижний колонтитул 4">
            <a:extLst>
              <a:ext uri="{FF2B5EF4-FFF2-40B4-BE49-F238E27FC236}">
                <a16:creationId xmlns:a16="http://schemas.microsoft.com/office/drawing/2014/main" xmlns="" id="{5CABC099-581D-498B-BCA0-B95E79ECE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6219" y="431800"/>
            <a:ext cx="9296711" cy="324001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tx1"/>
                </a:solidFill>
              </a:rPr>
              <a:t>Как распознать рекламу нелегальных услуг на финансовом рынке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3765" y="5540491"/>
            <a:ext cx="11225869" cy="1216317"/>
          </a:xfrm>
          <a:prstGeom prst="rect">
            <a:avLst/>
          </a:prstGeom>
          <a:noFill/>
          <a:effectLst/>
        </p:spPr>
        <p:txBody>
          <a:bodyPr wrap="square" lIns="107275" tIns="53637" rIns="107275" bIns="53637" rtlCol="0">
            <a:spAutoFit/>
          </a:bodyPr>
          <a:lstStyle>
            <a:defPPr>
              <a:defRPr lang="ru-RU"/>
            </a:defPPr>
            <a:lvl1pPr algn="ctr">
              <a:defRPr sz="4000" b="1">
                <a:ln w="190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63500" stA="39000" endPos="78000" dir="5400000" sy="-100000" algn="bl" rotWithShape="0"/>
                </a:effectLst>
              </a:defRPr>
            </a:lvl1pPr>
          </a:lstStyle>
          <a:p>
            <a:pPr algn="l"/>
            <a:r>
              <a:rPr lang="ru-RU" sz="1200" b="0" i="1" dirty="0" smtClean="0">
                <a:solidFill>
                  <a:schemeClr val="tx1"/>
                </a:solidFill>
                <a:effectLst/>
              </a:rPr>
              <a:t>* Федеральный </a:t>
            </a:r>
            <a:r>
              <a:rPr lang="ru-RU" sz="1200" b="0" i="1" dirty="0">
                <a:solidFill>
                  <a:schemeClr val="tx1"/>
                </a:solidFill>
                <a:effectLst/>
              </a:rPr>
              <a:t>закон от 13.03.2006 № 38-ФЗ «О рекламе</a:t>
            </a:r>
            <a:r>
              <a:rPr lang="ru-RU" sz="1200" b="0" i="1" dirty="0" smtClean="0">
                <a:solidFill>
                  <a:schemeClr val="tx1"/>
                </a:solidFill>
                <a:effectLst/>
              </a:rPr>
              <a:t>»</a:t>
            </a:r>
          </a:p>
          <a:p>
            <a:pPr algn="l"/>
            <a:r>
              <a:rPr lang="ru-RU" sz="1200" b="0" i="1" dirty="0" smtClean="0">
                <a:solidFill>
                  <a:schemeClr val="tx1"/>
                </a:solidFill>
                <a:effectLst/>
              </a:rPr>
              <a:t>** В </a:t>
            </a:r>
            <a:r>
              <a:rPr lang="ru-RU" sz="1200" b="0" i="1" dirty="0">
                <a:solidFill>
                  <a:schemeClr val="tx1"/>
                </a:solidFill>
                <a:effectLst/>
              </a:rPr>
              <a:t>соответствии с Федеральным законом от 22.04.1996 № 39-ФЗ «О рынке ценных бумаг» иностранные организации не вправе осуществлять деятельность </a:t>
            </a:r>
            <a:r>
              <a:rPr lang="ru-RU" sz="1200" b="0" i="1" dirty="0" err="1">
                <a:solidFill>
                  <a:schemeClr val="tx1"/>
                </a:solidFill>
                <a:effectLst/>
              </a:rPr>
              <a:t>некредитных</a:t>
            </a:r>
            <a:r>
              <a:rPr lang="ru-RU" sz="1200" b="0" i="1" dirty="0">
                <a:solidFill>
                  <a:schemeClr val="tx1"/>
                </a:solidFill>
                <a:effectLst/>
              </a:rPr>
              <a:t> финансовых организаций, в том числе деятельность профессиональных участников рынка ценных бумаг, а также предлагать услуги иностранных организаций на финансовых рынках неограниченному кругу лиц на территории Российской Федерации или распространять информацию о таких организациях на территории Российской Федерации</a:t>
            </a:r>
          </a:p>
          <a:p>
            <a:pPr algn="l"/>
            <a:r>
              <a:rPr lang="ru-RU" sz="1200" b="0" i="1" dirty="0" smtClean="0">
                <a:solidFill>
                  <a:schemeClr val="tx1"/>
                </a:solidFill>
                <a:effectLst/>
              </a:rPr>
              <a:t> </a:t>
            </a:r>
            <a:endParaRPr lang="ru-RU" sz="1200" b="0" i="1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BFD61BA-51CB-0242-84DE-EEDE4DD7C5A0}"/>
              </a:ext>
            </a:extLst>
          </p:cNvPr>
          <p:cNvSpPr/>
          <p:nvPr/>
        </p:nvSpPr>
        <p:spPr>
          <a:xfrm>
            <a:off x="545624" y="1572906"/>
            <a:ext cx="58416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Деятельность на финансовом рынке, </a:t>
            </a:r>
            <a:r>
              <a:rPr lang="ru-RU" sz="1600" dirty="0"/>
              <a:t>осуществляемая лицами, не имеющими соответствующей лицензии Банка России и не </a:t>
            </a:r>
            <a:r>
              <a:rPr lang="ru-RU" sz="1600" dirty="0" smtClean="0"/>
              <a:t>включенными в </a:t>
            </a:r>
            <a:r>
              <a:rPr lang="ru-RU" sz="1600" dirty="0"/>
              <a:t>государственные </a:t>
            </a:r>
            <a:r>
              <a:rPr lang="ru-RU" sz="1600" dirty="0" smtClean="0"/>
              <a:t>реестры Банка России, в том числе </a:t>
            </a:r>
            <a:r>
              <a:rPr lang="ru-RU" sz="1600" dirty="0"/>
              <a:t>деятельность финансовых пирамид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196CED8-A3AE-F248-BD0D-7EF13E885251}"/>
              </a:ext>
            </a:extLst>
          </p:cNvPr>
          <p:cNvSpPr txBox="1"/>
          <p:nvPr/>
        </p:nvSpPr>
        <p:spPr>
          <a:xfrm>
            <a:off x="545430" y="1176364"/>
            <a:ext cx="6175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Нелегальная деятельность на финансовом рынке –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0A9FC35-3228-BC4C-A5B6-0F7FA422F039}"/>
              </a:ext>
            </a:extLst>
          </p:cNvPr>
          <p:cNvSpPr/>
          <p:nvPr/>
        </p:nvSpPr>
        <p:spPr>
          <a:xfrm>
            <a:off x="7570992" y="3266169"/>
            <a:ext cx="43333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Нелегальный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</a:rPr>
              <a:t>участник рынка ценных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бумаг**</a:t>
            </a:r>
            <a:endParaRPr lang="ru-RU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69127435-1BCD-3647-B76A-05EB7075D5F8}"/>
              </a:ext>
            </a:extLst>
          </p:cNvPr>
          <p:cNvSpPr/>
          <p:nvPr/>
        </p:nvSpPr>
        <p:spPr>
          <a:xfrm>
            <a:off x="7638334" y="3768115"/>
            <a:ext cx="22734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b="1" dirty="0">
                <a:solidFill>
                  <a:schemeClr val="bg2">
                    <a:lumMod val="10000"/>
                  </a:schemeClr>
                </a:solidFill>
              </a:rPr>
              <a:t>Нелегальный кредитор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BA050EFE-7246-F346-B524-4E97E8841F05}"/>
              </a:ext>
            </a:extLst>
          </p:cNvPr>
          <p:cNvSpPr/>
          <p:nvPr/>
        </p:nvSpPr>
        <p:spPr>
          <a:xfrm>
            <a:off x="7638334" y="4286985"/>
            <a:ext cx="22213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Финансовая пирамида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EE27FE45-025C-734E-A067-2FAA702642CE}"/>
              </a:ext>
            </a:extLst>
          </p:cNvPr>
          <p:cNvCxnSpPr>
            <a:cxnSpLocks/>
          </p:cNvCxnSpPr>
          <p:nvPr/>
        </p:nvCxnSpPr>
        <p:spPr>
          <a:xfrm>
            <a:off x="7177696" y="3431532"/>
            <a:ext cx="460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93D4B8A3-E668-4A44-91D2-12020C594081}"/>
              </a:ext>
            </a:extLst>
          </p:cNvPr>
          <p:cNvCxnSpPr>
            <a:cxnSpLocks/>
          </p:cNvCxnSpPr>
          <p:nvPr/>
        </p:nvCxnSpPr>
        <p:spPr>
          <a:xfrm>
            <a:off x="7177696" y="3933420"/>
            <a:ext cx="460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EDB9963F-2EEE-4045-BBD0-ACA23D690C5C}"/>
              </a:ext>
            </a:extLst>
          </p:cNvPr>
          <p:cNvCxnSpPr>
            <a:cxnSpLocks/>
          </p:cNvCxnSpPr>
          <p:nvPr/>
        </p:nvCxnSpPr>
        <p:spPr>
          <a:xfrm>
            <a:off x="7177696" y="4426618"/>
            <a:ext cx="45376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C8EBB67E-465A-5E47-A41E-139C37D9ABF8}"/>
              </a:ext>
            </a:extLst>
          </p:cNvPr>
          <p:cNvCxnSpPr>
            <a:cxnSpLocks/>
          </p:cNvCxnSpPr>
          <p:nvPr/>
        </p:nvCxnSpPr>
        <p:spPr>
          <a:xfrm>
            <a:off x="7177696" y="2915080"/>
            <a:ext cx="0" cy="152629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CBFE316D-7C2E-D243-85EC-B82EA5803A3A}"/>
              </a:ext>
            </a:extLst>
          </p:cNvPr>
          <p:cNvSpPr/>
          <p:nvPr/>
        </p:nvSpPr>
        <p:spPr>
          <a:xfrm>
            <a:off x="6943940" y="1993224"/>
            <a:ext cx="4482622" cy="1052486"/>
          </a:xfrm>
          <a:prstGeom prst="roundRect">
            <a:avLst>
              <a:gd name="adj" fmla="val 954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D55853A-586C-A146-A9DE-56F7462E2DC8}"/>
              </a:ext>
            </a:extLst>
          </p:cNvPr>
          <p:cNvSpPr txBox="1"/>
          <p:nvPr/>
        </p:nvSpPr>
        <p:spPr>
          <a:xfrm>
            <a:off x="7177696" y="2111515"/>
            <a:ext cx="3824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Распространенные виды </a:t>
            </a:r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нелегальной деятельности на финансовом рынке</a:t>
            </a:r>
          </a:p>
        </p:txBody>
      </p:sp>
      <p:grpSp>
        <p:nvGrpSpPr>
          <p:cNvPr id="17" name="Group 18">
            <a:extLst>
              <a:ext uri="{FF2B5EF4-FFF2-40B4-BE49-F238E27FC236}">
                <a16:creationId xmlns:a16="http://schemas.microsoft.com/office/drawing/2014/main" xmlns="" id="{B80B544E-B069-EB4E-92C1-D6883CDFE987}"/>
              </a:ext>
            </a:extLst>
          </p:cNvPr>
          <p:cNvGrpSpPr/>
          <p:nvPr/>
        </p:nvGrpSpPr>
        <p:grpSpPr>
          <a:xfrm>
            <a:off x="608703" y="3727232"/>
            <a:ext cx="6173670" cy="1416736"/>
            <a:chOff x="433387" y="5245753"/>
            <a:chExt cx="6173670" cy="1416736"/>
          </a:xfrm>
        </p:grpSpPr>
        <p:sp>
          <p:nvSpPr>
            <p:cNvPr id="18" name="Rounded Rectangle 19">
              <a:extLst>
                <a:ext uri="{FF2B5EF4-FFF2-40B4-BE49-F238E27FC236}">
                  <a16:creationId xmlns:a16="http://schemas.microsoft.com/office/drawing/2014/main" xmlns="" id="{3FB5F2BE-CB7E-5F42-BA42-A8C343D8F0F0}"/>
                </a:ext>
              </a:extLst>
            </p:cNvPr>
            <p:cNvSpPr/>
            <p:nvPr/>
          </p:nvSpPr>
          <p:spPr>
            <a:xfrm>
              <a:off x="433387" y="5245753"/>
              <a:ext cx="6173670" cy="1416736"/>
            </a:xfrm>
            <a:prstGeom prst="roundRect">
              <a:avLst>
                <a:gd name="adj" fmla="val 857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 dirty="0"/>
            </a:p>
          </p:txBody>
        </p:sp>
        <p:sp>
          <p:nvSpPr>
            <p:cNvPr id="20" name="Oval 21">
              <a:extLst>
                <a:ext uri="{FF2B5EF4-FFF2-40B4-BE49-F238E27FC236}">
                  <a16:creationId xmlns:a16="http://schemas.microsoft.com/office/drawing/2014/main" xmlns="" id="{02874064-D0B0-CA44-AB4C-26EDF81FEBA7}"/>
                </a:ext>
              </a:extLst>
            </p:cNvPr>
            <p:cNvSpPr/>
            <p:nvPr/>
          </p:nvSpPr>
          <p:spPr>
            <a:xfrm>
              <a:off x="514431" y="5610385"/>
              <a:ext cx="669507" cy="6695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[T2O] TextBox 12">
              <a:extLst>
                <a:ext uri="{FF2B5EF4-FFF2-40B4-BE49-F238E27FC236}">
                  <a16:creationId xmlns:a16="http://schemas.microsoft.com/office/drawing/2014/main" xmlns="" id="{86B799E7-66DC-714E-9C4F-95C897EFEE7C}"/>
                </a:ext>
              </a:extLst>
            </p:cNvPr>
            <p:cNvSpPr/>
            <p:nvPr/>
          </p:nvSpPr>
          <p:spPr>
            <a:xfrm>
              <a:off x="752077" y="5715405"/>
              <a:ext cx="107899" cy="397878"/>
            </a:xfrm>
            <a:custGeom>
              <a:avLst/>
              <a:gdLst/>
              <a:ahLst/>
              <a:cxnLst/>
              <a:rect l="l" t="t" r="r" b="b"/>
              <a:pathLst>
                <a:path w="107899" h="397878">
                  <a:moveTo>
                    <a:pt x="53949" y="296723"/>
                  </a:moveTo>
                  <a:cubicBezTo>
                    <a:pt x="69685" y="296723"/>
                    <a:pt x="82610" y="301499"/>
                    <a:pt x="92726" y="311053"/>
                  </a:cubicBezTo>
                  <a:cubicBezTo>
                    <a:pt x="102841" y="320606"/>
                    <a:pt x="107899" y="332502"/>
                    <a:pt x="107899" y="346738"/>
                  </a:cubicBezTo>
                  <a:cubicBezTo>
                    <a:pt x="107899" y="360975"/>
                    <a:pt x="102748" y="373057"/>
                    <a:pt x="92445" y="382986"/>
                  </a:cubicBezTo>
                  <a:cubicBezTo>
                    <a:pt x="82142" y="392914"/>
                    <a:pt x="69310" y="397878"/>
                    <a:pt x="53949" y="397878"/>
                  </a:cubicBezTo>
                  <a:cubicBezTo>
                    <a:pt x="38589" y="397878"/>
                    <a:pt x="25757" y="392914"/>
                    <a:pt x="15454" y="382986"/>
                  </a:cubicBezTo>
                  <a:cubicBezTo>
                    <a:pt x="5151" y="373057"/>
                    <a:pt x="0" y="360975"/>
                    <a:pt x="0" y="346738"/>
                  </a:cubicBezTo>
                  <a:cubicBezTo>
                    <a:pt x="0" y="332502"/>
                    <a:pt x="5058" y="320606"/>
                    <a:pt x="15173" y="311053"/>
                  </a:cubicBezTo>
                  <a:cubicBezTo>
                    <a:pt x="25289" y="301499"/>
                    <a:pt x="38214" y="296723"/>
                    <a:pt x="53949" y="296723"/>
                  </a:cubicBezTo>
                  <a:close/>
                  <a:moveTo>
                    <a:pt x="1686" y="0"/>
                  </a:moveTo>
                  <a:lnTo>
                    <a:pt x="106213" y="0"/>
                  </a:lnTo>
                  <a:lnTo>
                    <a:pt x="88792" y="256822"/>
                  </a:lnTo>
                  <a:lnTo>
                    <a:pt x="19107" y="25682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440297" y="3932904"/>
            <a:ext cx="53339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Рекламодатель </a:t>
            </a:r>
            <a:r>
              <a:rPr lang="ru-RU" sz="1400" dirty="0"/>
              <a:t>по требованию </a:t>
            </a:r>
            <a:r>
              <a:rPr lang="ru-RU" sz="1400" dirty="0" err="1"/>
              <a:t>рекламораспространителя</a:t>
            </a:r>
            <a:r>
              <a:rPr lang="ru-RU" sz="1400" dirty="0"/>
              <a:t>                  обязан предоставлять документально подтвержденные сведения о соответствии рекламы требованиям Закона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ru-RU" sz="1400" dirty="0"/>
              <a:t>о рекламе*, в том числе сведения о наличии лицензии</a:t>
            </a:r>
            <a:r>
              <a:rPr lang="en-US" sz="1400" dirty="0"/>
              <a:t> </a:t>
            </a:r>
            <a:r>
              <a:rPr lang="ru-RU" sz="1400" dirty="0"/>
              <a:t>(ст. 13)</a:t>
            </a:r>
          </a:p>
        </p:txBody>
      </p:sp>
    </p:spTree>
    <p:extLst>
      <p:ext uri="{BB962C8B-B14F-4D97-AF65-F5344CB8AC3E}">
        <p14:creationId xmlns:p14="http://schemas.microsoft.com/office/powerpoint/2010/main" xmlns="" val="79060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F1C3DD-7C22-42CA-9FDD-F8A0A25A3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2" name="Нижний колонтитул 4">
            <a:extLst>
              <a:ext uri="{FF2B5EF4-FFF2-40B4-BE49-F238E27FC236}">
                <a16:creationId xmlns:a16="http://schemas.microsoft.com/office/drawing/2014/main" xmlns="" id="{5CABC099-581D-498B-BCA0-B95E79ECE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6219" y="431800"/>
            <a:ext cx="9296711" cy="324001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tx1"/>
                </a:solidFill>
              </a:rPr>
              <a:t>Как распознать рекламу нелегальных услуг на финансовом рынке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52284" y="1180095"/>
            <a:ext cx="9687465" cy="399958"/>
          </a:xfrm>
          <a:prstGeom prst="rect">
            <a:avLst/>
          </a:prstGeom>
          <a:noFill/>
        </p:spPr>
        <p:txBody>
          <a:bodyPr wrap="square" lIns="91292" tIns="45645" rIns="91292" bIns="45645" rtlCol="0">
            <a:spAutoFit/>
          </a:bodyPr>
          <a:lstStyle/>
          <a:p>
            <a:pPr algn="ctr"/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21670" y="3249354"/>
            <a:ext cx="2544987" cy="132264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Прямоугольник 1"/>
          <p:cNvSpPr/>
          <p:nvPr/>
        </p:nvSpPr>
        <p:spPr>
          <a:xfrm>
            <a:off x="362419" y="981252"/>
            <a:ext cx="11404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Какой должна быть реклама </a:t>
            </a:r>
            <a:r>
              <a:rPr lang="ru-RU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финансовых </a:t>
            </a:r>
            <a:r>
              <a:rPr lang="ru-RU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 и финансовой </a:t>
            </a:r>
            <a:r>
              <a:rPr lang="ru-RU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деятельности*</a:t>
            </a:r>
            <a:endParaRPr lang="ru-RU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47067" y="6078925"/>
            <a:ext cx="40976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/>
              <a:t>*Федеральный закон от 13.03.2006 № 38-ФЗ «О рекламе»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E40AF28-F095-D444-93EB-278FF4E873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7000"/>
          </a:blip>
          <a:srcRect l="9524" r="-1" b="933"/>
          <a:stretch/>
        </p:blipFill>
        <p:spPr>
          <a:xfrm>
            <a:off x="0" y="1882449"/>
            <a:ext cx="2973858" cy="49755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A20B04A-1965-854D-8244-C17ED3C68B5B}"/>
              </a:ext>
            </a:extLst>
          </p:cNvPr>
          <p:cNvSpPr txBox="1"/>
          <p:nvPr/>
        </p:nvSpPr>
        <p:spPr>
          <a:xfrm>
            <a:off x="3898230" y="2316939"/>
            <a:ext cx="735645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Реклама должна содержать наименование лица, оказывающего услуги (ч.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ст. 28)</a:t>
            </a:r>
          </a:p>
          <a:p>
            <a:pPr>
              <a:spcAft>
                <a:spcPts val="1800"/>
              </a:spcAf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Реклама не должна содержать гарантии или обещания в будущем эффективности деятельности (доходности вложений) либо умалчивать об иных условиях, влияющих на сумму доходов/расходов (ч.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ст. 28)</a:t>
            </a:r>
          </a:p>
          <a:p>
            <a:pPr>
              <a:spcAft>
                <a:spcPts val="1800"/>
              </a:spcAf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Если реклама кредита/займа, содержит хотя бы одно условие, влияющее на его стоимость, такая реклама должна содержать все остальные условия, определяющие полную стоимость кредита (займа) (ч.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ст. 28)</a:t>
            </a:r>
          </a:p>
          <a:p>
            <a:pPr>
              <a:spcAft>
                <a:spcPts val="1800"/>
              </a:spcAft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Реклама услуг по предоставлению потребительского кредита (займа) лицами, не имеющими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лицензии/разрешения Банка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России (не включенными в соответствующий государственный реестр Банка России), не допускается (ч. 13 ст. 28) </a:t>
            </a:r>
          </a:p>
          <a:p>
            <a:pPr>
              <a:spcAft>
                <a:spcPts val="1800"/>
              </a:spcAft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допускается реклама банковских, страховых и иных финансовых услуг лицами, не имеющими лицензии/разрешения Банка России либо не включенными в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соответствующий государственный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реестр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Банка России (ч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ст. 28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F1B302D-8FF9-3B42-841E-16D24ED07821}"/>
              </a:ext>
            </a:extLst>
          </p:cNvPr>
          <p:cNvSpPr txBox="1"/>
          <p:nvPr/>
        </p:nvSpPr>
        <p:spPr>
          <a:xfrm>
            <a:off x="3513222" y="218387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0C70FCC-B7CF-7D46-B55C-C2FD6B43C4D2}"/>
              </a:ext>
            </a:extLst>
          </p:cNvPr>
          <p:cNvSpPr txBox="1"/>
          <p:nvPr/>
        </p:nvSpPr>
        <p:spPr>
          <a:xfrm>
            <a:off x="3513222" y="270892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B7626DD-75FD-7A46-B869-4A2EB282B814}"/>
              </a:ext>
            </a:extLst>
          </p:cNvPr>
          <p:cNvSpPr txBox="1"/>
          <p:nvPr/>
        </p:nvSpPr>
        <p:spPr>
          <a:xfrm>
            <a:off x="3513222" y="357549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85B9887-FF23-7F4C-811C-B99625D2292B}"/>
              </a:ext>
            </a:extLst>
          </p:cNvPr>
          <p:cNvSpPr txBox="1"/>
          <p:nvPr/>
        </p:nvSpPr>
        <p:spPr>
          <a:xfrm>
            <a:off x="3513222" y="441993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7707396-19E2-6543-A61C-23970F99D0B4}"/>
              </a:ext>
            </a:extLst>
          </p:cNvPr>
          <p:cNvSpPr txBox="1"/>
          <p:nvPr/>
        </p:nvSpPr>
        <p:spPr>
          <a:xfrm>
            <a:off x="3513222" y="525333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022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CED9FB5-1DAF-4D77-9C86-CCB8C23CF3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25193" y="3621220"/>
            <a:ext cx="5554663" cy="1965324"/>
          </a:xfrm>
        </p:spPr>
        <p:txBody>
          <a:bodyPr/>
          <a:lstStyle/>
          <a:p>
            <a:r>
              <a:rPr lang="ru-RU" dirty="0"/>
              <a:t>Примеры рекламы </a:t>
            </a:r>
          </a:p>
          <a:p>
            <a:r>
              <a:rPr lang="ru-RU" dirty="0"/>
              <a:t>нелегальной деятельности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на финансовом рынке</a:t>
            </a:r>
          </a:p>
        </p:txBody>
      </p:sp>
    </p:spTree>
    <p:extLst>
      <p:ext uri="{BB962C8B-B14F-4D97-AF65-F5344CB8AC3E}">
        <p14:creationId xmlns:p14="http://schemas.microsoft.com/office/powerpoint/2010/main" xmlns="" val="334978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5927A9-A5F1-CA46-9156-74C23B3D3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88" y="1712522"/>
            <a:ext cx="11325225" cy="606994"/>
          </a:xfrm>
        </p:spPr>
        <p:txBody>
          <a:bodyPr/>
          <a:lstStyle/>
          <a:p>
            <a:r>
              <a:rPr lang="ru-RU" sz="2400" dirty="0"/>
              <a:t>Признаки нарушения Закона о </a:t>
            </a:r>
            <a:r>
              <a:rPr lang="ru-RU" sz="2400" dirty="0" smtClean="0"/>
              <a:t>рекламе: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AFB34DE-F187-324E-87BA-CDF81D4E6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2" name="TextBox 20" hidden="1">
            <a:extLst>
              <a:ext uri="{FF2B5EF4-FFF2-40B4-BE49-F238E27FC236}">
                <a16:creationId xmlns:a16="http://schemas.microsoft.com/office/drawing/2014/main" xmlns="" id="{434D18EC-C240-0041-B4C4-B254EC27C926}"/>
              </a:ext>
            </a:extLst>
          </p:cNvPr>
          <p:cNvSpPr txBox="1"/>
          <p:nvPr/>
        </p:nvSpPr>
        <p:spPr>
          <a:xfrm>
            <a:off x="162907" y="4275148"/>
            <a:ext cx="365066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6"/>
                </a:solidFill>
                <a:latin typeface="Firenight" pitchFamily="2" charset="0"/>
              </a:rPr>
              <a:t>Ненадлежащая</a:t>
            </a:r>
          </a:p>
          <a:p>
            <a:pPr algn="ctr"/>
            <a:r>
              <a:rPr lang="ru-RU" sz="4000" dirty="0">
                <a:solidFill>
                  <a:schemeClr val="accent6"/>
                </a:solidFill>
                <a:latin typeface="Firenight" pitchFamily="2" charset="0"/>
              </a:rPr>
              <a:t>реклама</a:t>
            </a:r>
            <a:endParaRPr lang="ru-RU" sz="2800" dirty="0">
              <a:solidFill>
                <a:schemeClr val="accent6"/>
              </a:solidFill>
              <a:latin typeface="Firenight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3EF324FF-3F47-514D-9677-1CE2ED3E6190}"/>
              </a:ext>
            </a:extLst>
          </p:cNvPr>
          <p:cNvSpPr txBox="1"/>
          <p:nvPr/>
        </p:nvSpPr>
        <p:spPr>
          <a:xfrm>
            <a:off x="460888" y="2574422"/>
            <a:ext cx="6097405" cy="241539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5093" tIns="27940" rIns="27940" bIns="27940" numCol="1" spcCol="1270" anchor="ctr" anchorCtr="0">
            <a:noAutofit/>
          </a:bodyPr>
          <a:lstStyle/>
          <a:p>
            <a:pPr marL="171450" lvl="0" indent="-171450" defTabSz="488950">
              <a:spcBef>
                <a:spcPct val="0"/>
              </a:spcBef>
              <a:spcAft>
                <a:spcPts val="14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Отсутствует наименование юридического лица </a:t>
            </a:r>
            <a:r>
              <a:rPr lang="ru-RU" sz="1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ч. </a:t>
            </a:r>
            <a:r>
              <a:rPr lang="ru-RU" sz="1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ru-RU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ст. 28)</a:t>
            </a:r>
          </a:p>
          <a:p>
            <a:pPr marL="171450" lvl="0" indent="-171450" defTabSz="488950">
              <a:spcBef>
                <a:spcPct val="0"/>
              </a:spcBef>
              <a:spcAft>
                <a:spcPts val="14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Не содержит все условия, определяющие полную стоимость кредита (займа), определяемую в соответствии с Федеральным законом «О потребительском кредите (займе)», для заемщика и влияющие на нее (например, условия о размере процентной ставки, сумме и сроке кредита) (ч. </a:t>
            </a:r>
            <a:r>
              <a:rPr lang="ru-RU" sz="1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ru-RU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ст. 28)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B7D6CF3-2EEF-484D-BAB5-8814C1F0BBE9}"/>
              </a:ext>
            </a:extLst>
          </p:cNvPr>
          <p:cNvSpPr/>
          <p:nvPr/>
        </p:nvSpPr>
        <p:spPr>
          <a:xfrm>
            <a:off x="7478927" y="1469836"/>
            <a:ext cx="3880021" cy="5016843"/>
          </a:xfrm>
          <a:prstGeom prst="rect">
            <a:avLst/>
          </a:prstGeom>
          <a:gradFill>
            <a:gsLst>
              <a:gs pos="0">
                <a:srgbClr val="FCFBF7"/>
              </a:gs>
              <a:gs pos="100000">
                <a:srgbClr val="EDECE9"/>
              </a:gs>
            </a:gsLst>
            <a:lin ang="3600000" scaled="0"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165100" dist="38100" algn="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endParaRPr lang="ru-RU" i="1" dirty="0">
              <a:solidFill>
                <a:schemeClr val="accent4">
                  <a:lumMod val="50000"/>
                </a:schemeClr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27E053D-32AD-5343-9B11-2A6550671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9866" y="4024392"/>
            <a:ext cx="2597563" cy="17990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13544F8-FA1E-7D4D-A9C3-8682072C6B03}"/>
              </a:ext>
            </a:extLst>
          </p:cNvPr>
          <p:cNvSpPr txBox="1"/>
          <p:nvPr/>
        </p:nvSpPr>
        <p:spPr>
          <a:xfrm>
            <a:off x="8999836" y="2425083"/>
            <a:ext cx="2138342" cy="86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705" indent="-342705">
              <a:lnSpc>
                <a:spcPct val="90000"/>
              </a:lnSpc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ru-RU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Без справок</a:t>
            </a:r>
          </a:p>
          <a:p>
            <a:pPr marL="342705" indent="-342705">
              <a:lnSpc>
                <a:spcPct val="90000"/>
              </a:lnSpc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ru-RU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Без поручителей</a:t>
            </a:r>
          </a:p>
          <a:p>
            <a:pPr marL="342705" indent="-342705">
              <a:lnSpc>
                <a:spcPct val="90000"/>
              </a:lnSpc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ru-RU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Одобрение за 24 ч.</a:t>
            </a:r>
          </a:p>
          <a:p>
            <a:pPr marL="342705" indent="-342705">
              <a:lnSpc>
                <a:spcPct val="90000"/>
              </a:lnSpc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ru-RU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По паспорту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C9A2626-6553-CD41-8666-ECD19FA65D43}"/>
              </a:ext>
            </a:extLst>
          </p:cNvPr>
          <p:cNvCxnSpPr/>
          <p:nvPr/>
        </p:nvCxnSpPr>
        <p:spPr>
          <a:xfrm>
            <a:off x="7697606" y="2162501"/>
            <a:ext cx="3325242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6CE432C3-34E8-9440-BA0A-7585E5F061C6}"/>
              </a:ext>
            </a:extLst>
          </p:cNvPr>
          <p:cNvCxnSpPr/>
          <p:nvPr/>
        </p:nvCxnSpPr>
        <p:spPr>
          <a:xfrm>
            <a:off x="7697606" y="3571171"/>
            <a:ext cx="3325242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0F214B9-B797-3840-A5AA-CECC65B66973}"/>
              </a:ext>
            </a:extLst>
          </p:cNvPr>
          <p:cNvSpPr txBox="1"/>
          <p:nvPr/>
        </p:nvSpPr>
        <p:spPr>
          <a:xfrm>
            <a:off x="7871984" y="5823417"/>
            <a:ext cx="3058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>
                <a:solidFill>
                  <a:schemeClr val="bg2">
                    <a:lumMod val="10000"/>
                  </a:schemeClr>
                </a:solidFill>
              </a:rPr>
              <a:t>подробности на сайте </a:t>
            </a:r>
            <a:r>
              <a:rPr lang="en-US" sz="1400" i="1" dirty="0" err="1">
                <a:solidFill>
                  <a:schemeClr val="bg2">
                    <a:lumMod val="10000"/>
                  </a:schemeClr>
                </a:solidFill>
              </a:rPr>
              <a:t>obmanu.ru</a:t>
            </a:r>
            <a:endParaRPr lang="ru-RU" sz="1400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C82830D-00EC-1F48-B8D9-AF8C26D7D55F}"/>
              </a:ext>
            </a:extLst>
          </p:cNvPr>
          <p:cNvSpPr txBox="1"/>
          <p:nvPr/>
        </p:nvSpPr>
        <p:spPr>
          <a:xfrm>
            <a:off x="8388581" y="3597455"/>
            <a:ext cx="1877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8-800-111-22-33</a:t>
            </a:r>
          </a:p>
        </p:txBody>
      </p:sp>
      <p:sp>
        <p:nvSpPr>
          <p:cNvPr id="21" name="[T2O] TextBox 6">
            <a:extLst>
              <a:ext uri="{FF2B5EF4-FFF2-40B4-BE49-F238E27FC236}">
                <a16:creationId xmlns:a16="http://schemas.microsoft.com/office/drawing/2014/main" xmlns="" id="{8206E402-EBCA-6141-B895-3A92776B8CF7}"/>
              </a:ext>
            </a:extLst>
          </p:cNvPr>
          <p:cNvSpPr/>
          <p:nvPr/>
        </p:nvSpPr>
        <p:spPr>
          <a:xfrm>
            <a:off x="7754777" y="2369260"/>
            <a:ext cx="974285" cy="890852"/>
          </a:xfrm>
          <a:custGeom>
            <a:avLst/>
            <a:gdLst/>
            <a:ahLst/>
            <a:cxnLst/>
            <a:rect l="l" t="t" r="r" b="b"/>
            <a:pathLst>
              <a:path w="974285" h="890852">
                <a:moveTo>
                  <a:pt x="856331" y="703628"/>
                </a:moveTo>
                <a:cubicBezTo>
                  <a:pt x="828210" y="703628"/>
                  <a:pt x="800092" y="731746"/>
                  <a:pt x="800092" y="757810"/>
                </a:cubicBezTo>
                <a:cubicBezTo>
                  <a:pt x="800092" y="790047"/>
                  <a:pt x="827524" y="816107"/>
                  <a:pt x="856331" y="816107"/>
                </a:cubicBezTo>
                <a:cubicBezTo>
                  <a:pt x="881710" y="816107"/>
                  <a:pt x="908456" y="790047"/>
                  <a:pt x="908456" y="757810"/>
                </a:cubicBezTo>
                <a:cubicBezTo>
                  <a:pt x="908456" y="733803"/>
                  <a:pt x="882396" y="703628"/>
                  <a:pt x="856331" y="703628"/>
                </a:cubicBezTo>
                <a:close/>
                <a:moveTo>
                  <a:pt x="857017" y="635741"/>
                </a:moveTo>
                <a:cubicBezTo>
                  <a:pt x="931766" y="635741"/>
                  <a:pt x="974285" y="691977"/>
                  <a:pt x="974285" y="757810"/>
                </a:cubicBezTo>
                <a:cubicBezTo>
                  <a:pt x="974285" y="835302"/>
                  <a:pt x="926965" y="881936"/>
                  <a:pt x="857017" y="881936"/>
                </a:cubicBezTo>
                <a:cubicBezTo>
                  <a:pt x="782269" y="881936"/>
                  <a:pt x="735634" y="833930"/>
                  <a:pt x="735634" y="756439"/>
                </a:cubicBezTo>
                <a:cubicBezTo>
                  <a:pt x="735634" y="686491"/>
                  <a:pt x="785698" y="635741"/>
                  <a:pt x="857017" y="635741"/>
                </a:cubicBezTo>
                <a:close/>
                <a:moveTo>
                  <a:pt x="210537" y="460855"/>
                </a:moveTo>
                <a:cubicBezTo>
                  <a:pt x="129608" y="460855"/>
                  <a:pt x="92575" y="550009"/>
                  <a:pt x="92575" y="632309"/>
                </a:cubicBezTo>
                <a:cubicBezTo>
                  <a:pt x="92575" y="726267"/>
                  <a:pt x="122750" y="804448"/>
                  <a:pt x="210537" y="804448"/>
                </a:cubicBezTo>
                <a:cubicBezTo>
                  <a:pt x="292836" y="804448"/>
                  <a:pt x="328498" y="731753"/>
                  <a:pt x="328498" y="632309"/>
                </a:cubicBezTo>
                <a:cubicBezTo>
                  <a:pt x="328498" y="550695"/>
                  <a:pt x="296951" y="460855"/>
                  <a:pt x="210537" y="460855"/>
                </a:cubicBezTo>
                <a:close/>
                <a:moveTo>
                  <a:pt x="588869" y="458112"/>
                </a:moveTo>
                <a:cubicBezTo>
                  <a:pt x="558690" y="458112"/>
                  <a:pt x="537431" y="486230"/>
                  <a:pt x="537431" y="510236"/>
                </a:cubicBezTo>
                <a:cubicBezTo>
                  <a:pt x="537431" y="542473"/>
                  <a:pt x="564177" y="568533"/>
                  <a:pt x="589555" y="568533"/>
                </a:cubicBezTo>
                <a:cubicBezTo>
                  <a:pt x="618362" y="568533"/>
                  <a:pt x="640994" y="543844"/>
                  <a:pt x="640994" y="510236"/>
                </a:cubicBezTo>
                <a:cubicBezTo>
                  <a:pt x="640994" y="482115"/>
                  <a:pt x="616991" y="458112"/>
                  <a:pt x="588869" y="458112"/>
                </a:cubicBezTo>
                <a:close/>
                <a:moveTo>
                  <a:pt x="889645" y="395519"/>
                </a:moveTo>
                <a:cubicBezTo>
                  <a:pt x="893872" y="396183"/>
                  <a:pt x="898131" y="397597"/>
                  <a:pt x="902276" y="399826"/>
                </a:cubicBezTo>
                <a:lnTo>
                  <a:pt x="921478" y="414914"/>
                </a:lnTo>
                <a:cubicBezTo>
                  <a:pt x="932451" y="423143"/>
                  <a:pt x="932451" y="447139"/>
                  <a:pt x="922850" y="459483"/>
                </a:cubicBezTo>
                <a:lnTo>
                  <a:pt x="595724" y="864105"/>
                </a:lnTo>
                <a:cubicBezTo>
                  <a:pt x="588180" y="873707"/>
                  <a:pt x="564883" y="878507"/>
                  <a:pt x="549782" y="869592"/>
                </a:cubicBezTo>
                <a:lnTo>
                  <a:pt x="531952" y="855190"/>
                </a:lnTo>
                <a:cubicBezTo>
                  <a:pt x="520293" y="846275"/>
                  <a:pt x="518922" y="821779"/>
                  <a:pt x="527837" y="809935"/>
                </a:cubicBezTo>
                <a:lnTo>
                  <a:pt x="856335" y="408056"/>
                </a:lnTo>
                <a:cubicBezTo>
                  <a:pt x="864565" y="398283"/>
                  <a:pt x="876964" y="393526"/>
                  <a:pt x="889645" y="395519"/>
                </a:cubicBezTo>
                <a:close/>
                <a:moveTo>
                  <a:pt x="588184" y="388168"/>
                </a:moveTo>
                <a:cubicBezTo>
                  <a:pt x="659503" y="388168"/>
                  <a:pt x="709566" y="438917"/>
                  <a:pt x="709566" y="508865"/>
                </a:cubicBezTo>
                <a:cubicBezTo>
                  <a:pt x="709566" y="586356"/>
                  <a:pt x="662932" y="634362"/>
                  <a:pt x="588184" y="634362"/>
                </a:cubicBezTo>
                <a:cubicBezTo>
                  <a:pt x="518236" y="634362"/>
                  <a:pt x="470916" y="587728"/>
                  <a:pt x="470916" y="510236"/>
                </a:cubicBezTo>
                <a:cubicBezTo>
                  <a:pt x="470916" y="444403"/>
                  <a:pt x="513435" y="388168"/>
                  <a:pt x="588184" y="388168"/>
                </a:cubicBezTo>
                <a:close/>
                <a:moveTo>
                  <a:pt x="210537" y="379252"/>
                </a:moveTo>
                <a:cubicBezTo>
                  <a:pt x="351808" y="379252"/>
                  <a:pt x="419016" y="484866"/>
                  <a:pt x="419016" y="632309"/>
                </a:cubicBezTo>
                <a:cubicBezTo>
                  <a:pt x="419016" y="774951"/>
                  <a:pt x="362780" y="890852"/>
                  <a:pt x="210537" y="890852"/>
                </a:cubicBezTo>
                <a:cubicBezTo>
                  <a:pt x="56921" y="890852"/>
                  <a:pt x="0" y="774951"/>
                  <a:pt x="0" y="632309"/>
                </a:cubicBezTo>
                <a:cubicBezTo>
                  <a:pt x="0" y="486237"/>
                  <a:pt x="74752" y="379252"/>
                  <a:pt x="210537" y="379252"/>
                </a:cubicBezTo>
                <a:close/>
                <a:moveTo>
                  <a:pt x="527759" y="96924"/>
                </a:moveTo>
                <a:cubicBezTo>
                  <a:pt x="528215" y="96924"/>
                  <a:pt x="525929" y="97381"/>
                  <a:pt x="525929" y="100581"/>
                </a:cubicBezTo>
                <a:lnTo>
                  <a:pt x="525701" y="139672"/>
                </a:lnTo>
                <a:cubicBezTo>
                  <a:pt x="525701" y="138760"/>
                  <a:pt x="526158" y="140589"/>
                  <a:pt x="528217" y="140589"/>
                </a:cubicBezTo>
                <a:lnTo>
                  <a:pt x="572108" y="140589"/>
                </a:lnTo>
                <a:cubicBezTo>
                  <a:pt x="584454" y="140589"/>
                  <a:pt x="595198" y="131216"/>
                  <a:pt x="595198" y="117499"/>
                </a:cubicBezTo>
                <a:cubicBezTo>
                  <a:pt x="595198" y="101496"/>
                  <a:pt x="580339" y="96924"/>
                  <a:pt x="569136" y="96924"/>
                </a:cubicBezTo>
                <a:close/>
                <a:moveTo>
                  <a:pt x="883734" y="47358"/>
                </a:moveTo>
                <a:lnTo>
                  <a:pt x="862048" y="110183"/>
                </a:lnTo>
                <a:cubicBezTo>
                  <a:pt x="861133" y="109499"/>
                  <a:pt x="862505" y="109728"/>
                  <a:pt x="862963" y="109728"/>
                </a:cubicBezTo>
                <a:lnTo>
                  <a:pt x="905940" y="109728"/>
                </a:lnTo>
                <a:cubicBezTo>
                  <a:pt x="906398" y="109728"/>
                  <a:pt x="906856" y="110260"/>
                  <a:pt x="905941" y="109268"/>
                </a:cubicBezTo>
                <a:close/>
                <a:moveTo>
                  <a:pt x="397960" y="47358"/>
                </a:moveTo>
                <a:lnTo>
                  <a:pt x="376273" y="110183"/>
                </a:lnTo>
                <a:cubicBezTo>
                  <a:pt x="375358" y="109499"/>
                  <a:pt x="376730" y="109728"/>
                  <a:pt x="377188" y="109728"/>
                </a:cubicBezTo>
                <a:lnTo>
                  <a:pt x="420165" y="109728"/>
                </a:lnTo>
                <a:cubicBezTo>
                  <a:pt x="420624" y="109728"/>
                  <a:pt x="421081" y="110260"/>
                  <a:pt x="420167" y="109268"/>
                </a:cubicBezTo>
                <a:close/>
                <a:moveTo>
                  <a:pt x="529817" y="30858"/>
                </a:moveTo>
                <a:cubicBezTo>
                  <a:pt x="528901" y="30858"/>
                  <a:pt x="526615" y="31544"/>
                  <a:pt x="526615" y="35659"/>
                </a:cubicBezTo>
                <a:lnTo>
                  <a:pt x="526158" y="69035"/>
                </a:lnTo>
                <a:cubicBezTo>
                  <a:pt x="526158" y="67894"/>
                  <a:pt x="527301" y="69723"/>
                  <a:pt x="528902" y="69723"/>
                </a:cubicBezTo>
                <a:lnTo>
                  <a:pt x="567536" y="69723"/>
                </a:lnTo>
                <a:cubicBezTo>
                  <a:pt x="575310" y="69723"/>
                  <a:pt x="585368" y="60807"/>
                  <a:pt x="585368" y="49376"/>
                </a:cubicBezTo>
                <a:cubicBezTo>
                  <a:pt x="585368" y="37945"/>
                  <a:pt x="575767" y="30858"/>
                  <a:pt x="566393" y="30858"/>
                </a:cubicBezTo>
                <a:close/>
                <a:moveTo>
                  <a:pt x="867307" y="2972"/>
                </a:moveTo>
                <a:lnTo>
                  <a:pt x="900911" y="2972"/>
                </a:lnTo>
                <a:cubicBezTo>
                  <a:pt x="906853" y="2972"/>
                  <a:pt x="908911" y="4115"/>
                  <a:pt x="908911" y="9600"/>
                </a:cubicBezTo>
                <a:cubicBezTo>
                  <a:pt x="908911" y="16914"/>
                  <a:pt x="901367" y="16228"/>
                  <a:pt x="904567" y="19659"/>
                </a:cubicBezTo>
                <a:lnTo>
                  <a:pt x="953488" y="146075"/>
                </a:lnTo>
                <a:cubicBezTo>
                  <a:pt x="956528" y="154991"/>
                  <a:pt x="963546" y="153390"/>
                  <a:pt x="963546" y="160933"/>
                </a:cubicBezTo>
                <a:cubicBezTo>
                  <a:pt x="963546" y="167104"/>
                  <a:pt x="961260" y="167561"/>
                  <a:pt x="952574" y="167561"/>
                </a:cubicBezTo>
                <a:lnTo>
                  <a:pt x="925142" y="167561"/>
                </a:lnTo>
                <a:cubicBezTo>
                  <a:pt x="917600" y="167561"/>
                  <a:pt x="915314" y="167104"/>
                  <a:pt x="915314" y="161390"/>
                </a:cubicBezTo>
                <a:cubicBezTo>
                  <a:pt x="915314" y="152476"/>
                  <a:pt x="923315" y="155219"/>
                  <a:pt x="920572" y="152016"/>
                </a:cubicBezTo>
                <a:lnTo>
                  <a:pt x="916457" y="140586"/>
                </a:lnTo>
                <a:cubicBezTo>
                  <a:pt x="915314" y="137386"/>
                  <a:pt x="913485" y="136929"/>
                  <a:pt x="912798" y="136929"/>
                </a:cubicBezTo>
                <a:lnTo>
                  <a:pt x="857477" y="136929"/>
                </a:lnTo>
                <a:cubicBezTo>
                  <a:pt x="857476" y="136929"/>
                  <a:pt x="854732" y="137615"/>
                  <a:pt x="853589" y="140129"/>
                </a:cubicBezTo>
                <a:lnTo>
                  <a:pt x="851532" y="148130"/>
                </a:lnTo>
                <a:cubicBezTo>
                  <a:pt x="848103" y="156819"/>
                  <a:pt x="854961" y="151333"/>
                  <a:pt x="854961" y="161390"/>
                </a:cubicBezTo>
                <a:cubicBezTo>
                  <a:pt x="854961" y="167104"/>
                  <a:pt x="851532" y="167561"/>
                  <a:pt x="842618" y="167561"/>
                </a:cubicBezTo>
                <a:lnTo>
                  <a:pt x="816786" y="167561"/>
                </a:lnTo>
                <a:cubicBezTo>
                  <a:pt x="811301" y="167561"/>
                  <a:pt x="808100" y="166875"/>
                  <a:pt x="808100" y="160933"/>
                </a:cubicBezTo>
                <a:cubicBezTo>
                  <a:pt x="808100" y="152933"/>
                  <a:pt x="816251" y="154991"/>
                  <a:pt x="819302" y="144932"/>
                </a:cubicBezTo>
                <a:lnTo>
                  <a:pt x="862736" y="19659"/>
                </a:lnTo>
                <a:cubicBezTo>
                  <a:pt x="865479" y="15999"/>
                  <a:pt x="859536" y="16228"/>
                  <a:pt x="859536" y="9600"/>
                </a:cubicBezTo>
                <a:cubicBezTo>
                  <a:pt x="859536" y="4115"/>
                  <a:pt x="861593" y="2972"/>
                  <a:pt x="867307" y="2972"/>
                </a:cubicBezTo>
                <a:close/>
                <a:moveTo>
                  <a:pt x="657680" y="2972"/>
                </a:moveTo>
                <a:lnTo>
                  <a:pt x="682826" y="2972"/>
                </a:lnTo>
                <a:cubicBezTo>
                  <a:pt x="689226" y="2972"/>
                  <a:pt x="692655" y="3200"/>
                  <a:pt x="692655" y="8228"/>
                </a:cubicBezTo>
                <a:cubicBezTo>
                  <a:pt x="692655" y="15314"/>
                  <a:pt x="685568" y="13028"/>
                  <a:pt x="685568" y="21944"/>
                </a:cubicBezTo>
                <a:lnTo>
                  <a:pt x="685568" y="107441"/>
                </a:lnTo>
                <a:cubicBezTo>
                  <a:pt x="685568" y="110414"/>
                  <a:pt x="682370" y="109956"/>
                  <a:pt x="685114" y="109271"/>
                </a:cubicBezTo>
                <a:cubicBezTo>
                  <a:pt x="696086" y="106299"/>
                  <a:pt x="714603" y="90754"/>
                  <a:pt x="728090" y="73380"/>
                </a:cubicBezTo>
                <a:cubicBezTo>
                  <a:pt x="751636" y="43201"/>
                  <a:pt x="750036" y="2972"/>
                  <a:pt x="788897" y="2972"/>
                </a:cubicBezTo>
                <a:cubicBezTo>
                  <a:pt x="799640" y="2972"/>
                  <a:pt x="801697" y="3886"/>
                  <a:pt x="801697" y="10743"/>
                </a:cubicBezTo>
                <a:lnTo>
                  <a:pt x="801697" y="22401"/>
                </a:lnTo>
                <a:cubicBezTo>
                  <a:pt x="801697" y="29944"/>
                  <a:pt x="796668" y="30173"/>
                  <a:pt x="789811" y="30173"/>
                </a:cubicBezTo>
                <a:cubicBezTo>
                  <a:pt x="777923" y="30173"/>
                  <a:pt x="769465" y="66749"/>
                  <a:pt x="757577" y="84122"/>
                </a:cubicBezTo>
                <a:cubicBezTo>
                  <a:pt x="755977" y="86408"/>
                  <a:pt x="755749" y="85299"/>
                  <a:pt x="757806" y="88011"/>
                </a:cubicBezTo>
                <a:lnTo>
                  <a:pt x="793696" y="146532"/>
                </a:lnTo>
                <a:cubicBezTo>
                  <a:pt x="799372" y="158420"/>
                  <a:pt x="806041" y="153848"/>
                  <a:pt x="806041" y="162533"/>
                </a:cubicBezTo>
                <a:cubicBezTo>
                  <a:pt x="806041" y="167790"/>
                  <a:pt x="794842" y="167561"/>
                  <a:pt x="793698" y="167561"/>
                </a:cubicBezTo>
                <a:lnTo>
                  <a:pt x="766037" y="167561"/>
                </a:lnTo>
                <a:cubicBezTo>
                  <a:pt x="766721" y="167561"/>
                  <a:pt x="758037" y="167790"/>
                  <a:pt x="758037" y="162762"/>
                </a:cubicBezTo>
                <a:cubicBezTo>
                  <a:pt x="758037" y="157277"/>
                  <a:pt x="764895" y="156863"/>
                  <a:pt x="758952" y="151788"/>
                </a:cubicBezTo>
                <a:lnTo>
                  <a:pt x="735406" y="115440"/>
                </a:lnTo>
                <a:cubicBezTo>
                  <a:pt x="733712" y="112469"/>
                  <a:pt x="736089" y="112697"/>
                  <a:pt x="733574" y="114983"/>
                </a:cubicBezTo>
                <a:cubicBezTo>
                  <a:pt x="728317" y="119784"/>
                  <a:pt x="713915" y="130985"/>
                  <a:pt x="696313" y="136929"/>
                </a:cubicBezTo>
                <a:cubicBezTo>
                  <a:pt x="688083" y="139672"/>
                  <a:pt x="685111" y="140358"/>
                  <a:pt x="685111" y="142416"/>
                </a:cubicBezTo>
                <a:lnTo>
                  <a:pt x="685111" y="151560"/>
                </a:lnTo>
                <a:cubicBezTo>
                  <a:pt x="685111" y="158648"/>
                  <a:pt x="692426" y="155448"/>
                  <a:pt x="692426" y="162076"/>
                </a:cubicBezTo>
                <a:cubicBezTo>
                  <a:pt x="692426" y="167561"/>
                  <a:pt x="687170" y="167561"/>
                  <a:pt x="681226" y="167561"/>
                </a:cubicBezTo>
                <a:lnTo>
                  <a:pt x="658138" y="167561"/>
                </a:lnTo>
                <a:cubicBezTo>
                  <a:pt x="655166" y="167561"/>
                  <a:pt x="649452" y="167561"/>
                  <a:pt x="649452" y="161619"/>
                </a:cubicBezTo>
                <a:cubicBezTo>
                  <a:pt x="649452" y="155448"/>
                  <a:pt x="656082" y="158648"/>
                  <a:pt x="656082" y="153388"/>
                </a:cubicBezTo>
                <a:lnTo>
                  <a:pt x="655853" y="24229"/>
                </a:lnTo>
                <a:cubicBezTo>
                  <a:pt x="655853" y="12113"/>
                  <a:pt x="648080" y="15771"/>
                  <a:pt x="648080" y="8000"/>
                </a:cubicBezTo>
                <a:cubicBezTo>
                  <a:pt x="648080" y="3429"/>
                  <a:pt x="650595" y="2972"/>
                  <a:pt x="657680" y="2972"/>
                </a:cubicBezTo>
                <a:close/>
                <a:moveTo>
                  <a:pt x="497813" y="2972"/>
                </a:moveTo>
                <a:lnTo>
                  <a:pt x="566393" y="2972"/>
                </a:lnTo>
                <a:cubicBezTo>
                  <a:pt x="596110" y="2972"/>
                  <a:pt x="615312" y="18516"/>
                  <a:pt x="615312" y="46862"/>
                </a:cubicBezTo>
                <a:cubicBezTo>
                  <a:pt x="615312" y="60577"/>
                  <a:pt x="610940" y="68763"/>
                  <a:pt x="607018" y="73446"/>
                </a:cubicBezTo>
                <a:lnTo>
                  <a:pt x="604022" y="76439"/>
                </a:lnTo>
                <a:lnTo>
                  <a:pt x="610072" y="80178"/>
                </a:lnTo>
                <a:cubicBezTo>
                  <a:pt x="617112" y="85739"/>
                  <a:pt x="625599" y="96926"/>
                  <a:pt x="625599" y="117499"/>
                </a:cubicBezTo>
                <a:cubicBezTo>
                  <a:pt x="625599" y="145387"/>
                  <a:pt x="610969" y="167561"/>
                  <a:pt x="577594" y="167561"/>
                </a:cubicBezTo>
                <a:lnTo>
                  <a:pt x="500556" y="167561"/>
                </a:lnTo>
                <a:cubicBezTo>
                  <a:pt x="496670" y="167561"/>
                  <a:pt x="487070" y="167561"/>
                  <a:pt x="487070" y="160933"/>
                </a:cubicBezTo>
                <a:cubicBezTo>
                  <a:pt x="487070" y="152933"/>
                  <a:pt x="495528" y="156134"/>
                  <a:pt x="495528" y="144931"/>
                </a:cubicBezTo>
                <a:lnTo>
                  <a:pt x="495528" y="23316"/>
                </a:lnTo>
                <a:cubicBezTo>
                  <a:pt x="495528" y="14171"/>
                  <a:pt x="486156" y="16914"/>
                  <a:pt x="486156" y="9600"/>
                </a:cubicBezTo>
                <a:cubicBezTo>
                  <a:pt x="486156" y="3429"/>
                  <a:pt x="489356" y="2972"/>
                  <a:pt x="497813" y="2972"/>
                </a:cubicBezTo>
                <a:close/>
                <a:moveTo>
                  <a:pt x="381532" y="2972"/>
                </a:moveTo>
                <a:lnTo>
                  <a:pt x="415136" y="2972"/>
                </a:lnTo>
                <a:cubicBezTo>
                  <a:pt x="421078" y="2972"/>
                  <a:pt x="423136" y="4115"/>
                  <a:pt x="423136" y="9600"/>
                </a:cubicBezTo>
                <a:cubicBezTo>
                  <a:pt x="423136" y="16914"/>
                  <a:pt x="415592" y="16228"/>
                  <a:pt x="418792" y="19659"/>
                </a:cubicBezTo>
                <a:lnTo>
                  <a:pt x="467713" y="146075"/>
                </a:lnTo>
                <a:cubicBezTo>
                  <a:pt x="470753" y="154991"/>
                  <a:pt x="477771" y="153390"/>
                  <a:pt x="477771" y="160933"/>
                </a:cubicBezTo>
                <a:cubicBezTo>
                  <a:pt x="477771" y="167104"/>
                  <a:pt x="475485" y="167561"/>
                  <a:pt x="466799" y="167561"/>
                </a:cubicBezTo>
                <a:lnTo>
                  <a:pt x="439368" y="167561"/>
                </a:lnTo>
                <a:cubicBezTo>
                  <a:pt x="431825" y="167561"/>
                  <a:pt x="429539" y="167104"/>
                  <a:pt x="429539" y="161390"/>
                </a:cubicBezTo>
                <a:cubicBezTo>
                  <a:pt x="429539" y="152476"/>
                  <a:pt x="437540" y="155219"/>
                  <a:pt x="434797" y="152016"/>
                </a:cubicBezTo>
                <a:lnTo>
                  <a:pt x="430682" y="140586"/>
                </a:lnTo>
                <a:cubicBezTo>
                  <a:pt x="429539" y="137386"/>
                  <a:pt x="427710" y="136929"/>
                  <a:pt x="427023" y="136929"/>
                </a:cubicBezTo>
                <a:lnTo>
                  <a:pt x="371702" y="136929"/>
                </a:lnTo>
                <a:cubicBezTo>
                  <a:pt x="371701" y="136929"/>
                  <a:pt x="368958" y="137615"/>
                  <a:pt x="367815" y="140129"/>
                </a:cubicBezTo>
                <a:lnTo>
                  <a:pt x="365757" y="148130"/>
                </a:lnTo>
                <a:cubicBezTo>
                  <a:pt x="362328" y="156819"/>
                  <a:pt x="369186" y="151333"/>
                  <a:pt x="369186" y="161390"/>
                </a:cubicBezTo>
                <a:cubicBezTo>
                  <a:pt x="369186" y="167104"/>
                  <a:pt x="365757" y="167561"/>
                  <a:pt x="356843" y="167561"/>
                </a:cubicBezTo>
                <a:lnTo>
                  <a:pt x="331011" y="167561"/>
                </a:lnTo>
                <a:cubicBezTo>
                  <a:pt x="325526" y="167561"/>
                  <a:pt x="322326" y="166875"/>
                  <a:pt x="322326" y="160933"/>
                </a:cubicBezTo>
                <a:cubicBezTo>
                  <a:pt x="322326" y="152933"/>
                  <a:pt x="330476" y="154991"/>
                  <a:pt x="333527" y="144932"/>
                </a:cubicBezTo>
                <a:lnTo>
                  <a:pt x="376961" y="19659"/>
                </a:lnTo>
                <a:cubicBezTo>
                  <a:pt x="379704" y="15999"/>
                  <a:pt x="373761" y="16228"/>
                  <a:pt x="373761" y="9600"/>
                </a:cubicBezTo>
                <a:cubicBezTo>
                  <a:pt x="373761" y="4115"/>
                  <a:pt x="375818" y="2972"/>
                  <a:pt x="381532" y="2972"/>
                </a:cubicBezTo>
                <a:close/>
                <a:moveTo>
                  <a:pt x="189965" y="2972"/>
                </a:moveTo>
                <a:lnTo>
                  <a:pt x="312266" y="2972"/>
                </a:lnTo>
                <a:cubicBezTo>
                  <a:pt x="317751" y="2972"/>
                  <a:pt x="320037" y="4343"/>
                  <a:pt x="320037" y="10057"/>
                </a:cubicBezTo>
                <a:lnTo>
                  <a:pt x="320037" y="22859"/>
                </a:lnTo>
                <a:cubicBezTo>
                  <a:pt x="320037" y="33830"/>
                  <a:pt x="318666" y="36573"/>
                  <a:pt x="313409" y="36573"/>
                </a:cubicBezTo>
                <a:cubicBezTo>
                  <a:pt x="306552" y="36573"/>
                  <a:pt x="308610" y="29715"/>
                  <a:pt x="301979" y="29715"/>
                </a:cubicBezTo>
                <a:lnTo>
                  <a:pt x="272718" y="29715"/>
                </a:lnTo>
                <a:cubicBezTo>
                  <a:pt x="270888" y="29715"/>
                  <a:pt x="269059" y="31544"/>
                  <a:pt x="269059" y="35888"/>
                </a:cubicBezTo>
                <a:lnTo>
                  <a:pt x="268831" y="151559"/>
                </a:lnTo>
                <a:cubicBezTo>
                  <a:pt x="268831" y="155676"/>
                  <a:pt x="276603" y="154762"/>
                  <a:pt x="276603" y="161162"/>
                </a:cubicBezTo>
                <a:cubicBezTo>
                  <a:pt x="276603" y="166875"/>
                  <a:pt x="274546" y="167561"/>
                  <a:pt x="268832" y="167561"/>
                </a:cubicBezTo>
                <a:lnTo>
                  <a:pt x="236371" y="167561"/>
                </a:lnTo>
                <a:cubicBezTo>
                  <a:pt x="230657" y="167561"/>
                  <a:pt x="228371" y="166875"/>
                  <a:pt x="228371" y="161619"/>
                </a:cubicBezTo>
                <a:cubicBezTo>
                  <a:pt x="228371" y="155219"/>
                  <a:pt x="236372" y="154991"/>
                  <a:pt x="236372" y="146761"/>
                </a:cubicBezTo>
                <a:lnTo>
                  <a:pt x="236829" y="31547"/>
                </a:lnTo>
                <a:cubicBezTo>
                  <a:pt x="236829" y="32001"/>
                  <a:pt x="235915" y="29715"/>
                  <a:pt x="230429" y="29715"/>
                </a:cubicBezTo>
                <a:lnTo>
                  <a:pt x="200939" y="29487"/>
                </a:lnTo>
                <a:cubicBezTo>
                  <a:pt x="192250" y="29487"/>
                  <a:pt x="194764" y="35659"/>
                  <a:pt x="188136" y="35659"/>
                </a:cubicBezTo>
                <a:cubicBezTo>
                  <a:pt x="182880" y="35659"/>
                  <a:pt x="181737" y="33830"/>
                  <a:pt x="181737" y="24916"/>
                </a:cubicBezTo>
                <a:lnTo>
                  <a:pt x="181737" y="10514"/>
                </a:lnTo>
                <a:cubicBezTo>
                  <a:pt x="181737" y="4343"/>
                  <a:pt x="183566" y="2972"/>
                  <a:pt x="189965" y="2972"/>
                </a:cubicBezTo>
                <a:close/>
                <a:moveTo>
                  <a:pt x="109650" y="0"/>
                </a:moveTo>
                <a:cubicBezTo>
                  <a:pt x="137538" y="0"/>
                  <a:pt x="150797" y="6858"/>
                  <a:pt x="159255" y="13259"/>
                </a:cubicBezTo>
                <a:cubicBezTo>
                  <a:pt x="161875" y="17373"/>
                  <a:pt x="166268" y="11887"/>
                  <a:pt x="172285" y="14402"/>
                </a:cubicBezTo>
                <a:cubicBezTo>
                  <a:pt x="175029" y="17803"/>
                  <a:pt x="172743" y="25143"/>
                  <a:pt x="170457" y="28801"/>
                </a:cubicBezTo>
                <a:lnTo>
                  <a:pt x="160855" y="43660"/>
                </a:lnTo>
                <a:cubicBezTo>
                  <a:pt x="158798" y="46860"/>
                  <a:pt x="155500" y="48918"/>
                  <a:pt x="148971" y="47089"/>
                </a:cubicBezTo>
                <a:cubicBezTo>
                  <a:pt x="146456" y="44980"/>
                  <a:pt x="147828" y="40730"/>
                  <a:pt x="143256" y="37716"/>
                </a:cubicBezTo>
                <a:cubicBezTo>
                  <a:pt x="135712" y="31087"/>
                  <a:pt x="125654" y="27887"/>
                  <a:pt x="109650" y="27887"/>
                </a:cubicBezTo>
                <a:cubicBezTo>
                  <a:pt x="79245" y="27887"/>
                  <a:pt x="55928" y="52804"/>
                  <a:pt x="55928" y="84352"/>
                </a:cubicBezTo>
                <a:cubicBezTo>
                  <a:pt x="55928" y="114757"/>
                  <a:pt x="79702" y="142646"/>
                  <a:pt x="107821" y="142646"/>
                </a:cubicBezTo>
                <a:cubicBezTo>
                  <a:pt x="127711" y="142646"/>
                  <a:pt x="137998" y="136474"/>
                  <a:pt x="143256" y="131216"/>
                </a:cubicBezTo>
                <a:cubicBezTo>
                  <a:pt x="149885" y="127977"/>
                  <a:pt x="144627" y="126148"/>
                  <a:pt x="147599" y="119786"/>
                </a:cubicBezTo>
                <a:cubicBezTo>
                  <a:pt x="150037" y="117729"/>
                  <a:pt x="156741" y="117957"/>
                  <a:pt x="158569" y="120243"/>
                </a:cubicBezTo>
                <a:lnTo>
                  <a:pt x="175029" y="139446"/>
                </a:lnTo>
                <a:cubicBezTo>
                  <a:pt x="176629" y="141275"/>
                  <a:pt x="177086" y="146759"/>
                  <a:pt x="175029" y="149730"/>
                </a:cubicBezTo>
                <a:cubicBezTo>
                  <a:pt x="169763" y="152016"/>
                  <a:pt x="167594" y="148587"/>
                  <a:pt x="163141" y="154074"/>
                </a:cubicBezTo>
                <a:cubicBezTo>
                  <a:pt x="155140" y="159789"/>
                  <a:pt x="141882" y="170990"/>
                  <a:pt x="107821" y="170990"/>
                </a:cubicBezTo>
                <a:cubicBezTo>
                  <a:pt x="57988" y="170990"/>
                  <a:pt x="24384" y="132128"/>
                  <a:pt x="24384" y="84352"/>
                </a:cubicBezTo>
                <a:cubicBezTo>
                  <a:pt x="24384" y="36804"/>
                  <a:pt x="55702" y="0"/>
                  <a:pt x="109650" y="0"/>
                </a:cubicBezTo>
                <a:close/>
              </a:path>
            </a:pathLst>
          </a:custGeom>
          <a:gradFill flip="none" rotWithShape="1">
            <a:gsLst>
              <a:gs pos="0">
                <a:srgbClr val="F8A4AE"/>
              </a:gs>
              <a:gs pos="46000">
                <a:srgbClr val="EE263E"/>
              </a:gs>
              <a:gs pos="100000">
                <a:srgbClr val="930C1C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6" hidden="1">
            <a:extLst>
              <a:ext uri="{FF2B5EF4-FFF2-40B4-BE49-F238E27FC236}">
                <a16:creationId xmlns:a16="http://schemas.microsoft.com/office/drawing/2014/main" xmlns="" id="{F271747A-C6D7-F943-8659-C3594C74B070}"/>
              </a:ext>
            </a:extLst>
          </p:cNvPr>
          <p:cNvSpPr txBox="1"/>
          <p:nvPr/>
        </p:nvSpPr>
        <p:spPr>
          <a:xfrm>
            <a:off x="7756566" y="2416806"/>
            <a:ext cx="1361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gradFill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lin ang="5400000" scaled="0"/>
                </a:gradFill>
                <a:latin typeface="Labor Union" pitchFamily="2" charset="77"/>
              </a:rPr>
              <a:t>Ставка</a:t>
            </a:r>
            <a:endParaRPr lang="ru-RU" sz="1400" b="1" dirty="0">
              <a:gradFill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46000">
                    <a:schemeClr val="accent5">
                      <a:lumMod val="95000"/>
                      <a:lumOff val="5000"/>
                    </a:schemeClr>
                  </a:gs>
                  <a:gs pos="100000">
                    <a:schemeClr val="accent5">
                      <a:lumMod val="60000"/>
                    </a:schemeClr>
                  </a:gs>
                </a:gsLst>
                <a:lin ang="5400000" scaled="0"/>
              </a:gradFill>
              <a:latin typeface="Labor Union" pitchFamily="2" charset="77"/>
            </a:endParaRPr>
          </a:p>
          <a:p>
            <a:pPr algn="ctr"/>
            <a:r>
              <a:rPr lang="ru-RU" sz="5400" b="1" dirty="0">
                <a:gradFill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lin ang="5400000" scaled="0"/>
                </a:gradFill>
                <a:latin typeface="Labor Union" pitchFamily="2" charset="77"/>
              </a:rPr>
              <a:t>0%</a:t>
            </a:r>
          </a:p>
        </p:txBody>
      </p:sp>
      <p:sp>
        <p:nvSpPr>
          <p:cNvPr id="24" name="[T2O] TextBox 5">
            <a:extLst>
              <a:ext uri="{FF2B5EF4-FFF2-40B4-BE49-F238E27FC236}">
                <a16:creationId xmlns:a16="http://schemas.microsoft.com/office/drawing/2014/main" xmlns="" id="{15A484B2-7310-AF46-9FCF-8CEC2167FFD1}"/>
              </a:ext>
            </a:extLst>
          </p:cNvPr>
          <p:cNvSpPr/>
          <p:nvPr/>
        </p:nvSpPr>
        <p:spPr>
          <a:xfrm>
            <a:off x="7794218" y="1723863"/>
            <a:ext cx="3230792" cy="242527"/>
          </a:xfrm>
          <a:custGeom>
            <a:avLst/>
            <a:gdLst/>
            <a:ahLst/>
            <a:cxnLst/>
            <a:rect l="l" t="t" r="r" b="b"/>
            <a:pathLst>
              <a:path w="3230792" h="242527">
                <a:moveTo>
                  <a:pt x="836858" y="146427"/>
                </a:moveTo>
                <a:cubicBezTo>
                  <a:pt x="836697" y="146781"/>
                  <a:pt x="836826" y="148003"/>
                  <a:pt x="836826" y="151474"/>
                </a:cubicBezTo>
                <a:lnTo>
                  <a:pt x="836826" y="195709"/>
                </a:lnTo>
                <a:cubicBezTo>
                  <a:pt x="836826" y="204454"/>
                  <a:pt x="837083" y="204711"/>
                  <a:pt x="842485" y="204711"/>
                </a:cubicBezTo>
                <a:lnTo>
                  <a:pt x="884919" y="204711"/>
                </a:lnTo>
                <a:cubicBezTo>
                  <a:pt x="904208" y="204711"/>
                  <a:pt x="920153" y="195453"/>
                  <a:pt x="920153" y="176678"/>
                </a:cubicBezTo>
                <a:cubicBezTo>
                  <a:pt x="920153" y="158674"/>
                  <a:pt x="908838" y="146587"/>
                  <a:pt x="886462" y="146587"/>
                </a:cubicBezTo>
                <a:lnTo>
                  <a:pt x="838627" y="146587"/>
                </a:lnTo>
                <a:cubicBezTo>
                  <a:pt x="837469" y="146587"/>
                  <a:pt x="837019" y="146073"/>
                  <a:pt x="836858" y="146427"/>
                </a:cubicBezTo>
                <a:close/>
                <a:moveTo>
                  <a:pt x="251366" y="102912"/>
                </a:moveTo>
                <a:lnTo>
                  <a:pt x="226969" y="173590"/>
                </a:lnTo>
                <a:cubicBezTo>
                  <a:pt x="225940" y="172821"/>
                  <a:pt x="227483" y="173079"/>
                  <a:pt x="227999" y="173079"/>
                </a:cubicBezTo>
                <a:lnTo>
                  <a:pt x="276348" y="173079"/>
                </a:lnTo>
                <a:cubicBezTo>
                  <a:pt x="276864" y="173079"/>
                  <a:pt x="277378" y="173677"/>
                  <a:pt x="276349" y="172561"/>
                </a:cubicBezTo>
                <a:close/>
                <a:moveTo>
                  <a:pt x="2927892" y="102912"/>
                </a:moveTo>
                <a:lnTo>
                  <a:pt x="2903494" y="173590"/>
                </a:lnTo>
                <a:cubicBezTo>
                  <a:pt x="2902465" y="172821"/>
                  <a:pt x="2904008" y="173079"/>
                  <a:pt x="2904524" y="173079"/>
                </a:cubicBezTo>
                <a:lnTo>
                  <a:pt x="2952872" y="173079"/>
                </a:lnTo>
                <a:cubicBezTo>
                  <a:pt x="2953388" y="173079"/>
                  <a:pt x="2953903" y="173677"/>
                  <a:pt x="2952874" y="172561"/>
                </a:cubicBezTo>
                <a:close/>
                <a:moveTo>
                  <a:pt x="2727663" y="86408"/>
                </a:moveTo>
                <a:cubicBezTo>
                  <a:pt x="2722261" y="86408"/>
                  <a:pt x="2722004" y="86665"/>
                  <a:pt x="2722004" y="95410"/>
                </a:cubicBezTo>
                <a:lnTo>
                  <a:pt x="2722004" y="139644"/>
                </a:lnTo>
                <a:cubicBezTo>
                  <a:pt x="2722004" y="146587"/>
                  <a:pt x="2721490" y="144532"/>
                  <a:pt x="2723806" y="144532"/>
                </a:cubicBezTo>
                <a:lnTo>
                  <a:pt x="2771640" y="144532"/>
                </a:lnTo>
                <a:cubicBezTo>
                  <a:pt x="2794016" y="144532"/>
                  <a:pt x="2805332" y="132445"/>
                  <a:pt x="2805332" y="114441"/>
                </a:cubicBezTo>
                <a:cubicBezTo>
                  <a:pt x="2805332" y="95666"/>
                  <a:pt x="2789387" y="86408"/>
                  <a:pt x="2770097" y="86408"/>
                </a:cubicBezTo>
                <a:close/>
                <a:moveTo>
                  <a:pt x="2172348" y="81779"/>
                </a:moveTo>
                <a:cubicBezTo>
                  <a:pt x="2146312" y="81521"/>
                  <a:pt x="2114995" y="103896"/>
                  <a:pt x="2114995" y="146588"/>
                </a:cubicBezTo>
                <a:cubicBezTo>
                  <a:pt x="2114995" y="187480"/>
                  <a:pt x="2145084" y="209597"/>
                  <a:pt x="2175688" y="210112"/>
                </a:cubicBezTo>
                <a:cubicBezTo>
                  <a:pt x="2202041" y="210626"/>
                  <a:pt x="2233556" y="188509"/>
                  <a:pt x="2233556" y="146588"/>
                </a:cubicBezTo>
                <a:cubicBezTo>
                  <a:pt x="2233556" y="104410"/>
                  <a:pt x="2202952" y="82036"/>
                  <a:pt x="2172348" y="81779"/>
                </a:cubicBezTo>
                <a:close/>
                <a:moveTo>
                  <a:pt x="3036883" y="52978"/>
                </a:moveTo>
                <a:lnTo>
                  <a:pt x="3072630" y="52978"/>
                </a:lnTo>
                <a:cubicBezTo>
                  <a:pt x="3075460" y="52978"/>
                  <a:pt x="3083430" y="52978"/>
                  <a:pt x="3083430" y="59920"/>
                </a:cubicBezTo>
                <a:cubicBezTo>
                  <a:pt x="3083430" y="68920"/>
                  <a:pt x="3073400" y="65834"/>
                  <a:pt x="3073400" y="73550"/>
                </a:cubicBezTo>
                <a:lnTo>
                  <a:pt x="3073400" y="76122"/>
                </a:lnTo>
                <a:cubicBezTo>
                  <a:pt x="3073400" y="76638"/>
                  <a:pt x="3073915" y="78181"/>
                  <a:pt x="3075972" y="81524"/>
                </a:cubicBezTo>
                <a:lnTo>
                  <a:pt x="3129979" y="146847"/>
                </a:lnTo>
                <a:cubicBezTo>
                  <a:pt x="3131665" y="149933"/>
                  <a:pt x="3129468" y="149419"/>
                  <a:pt x="3131525" y="146847"/>
                </a:cubicBezTo>
                <a:lnTo>
                  <a:pt x="3183217" y="83067"/>
                </a:lnTo>
                <a:cubicBezTo>
                  <a:pt x="3185017" y="80753"/>
                  <a:pt x="3185532" y="78181"/>
                  <a:pt x="3185532" y="77922"/>
                </a:cubicBezTo>
                <a:lnTo>
                  <a:pt x="3185532" y="72779"/>
                </a:lnTo>
                <a:cubicBezTo>
                  <a:pt x="3185532" y="65834"/>
                  <a:pt x="3177302" y="68663"/>
                  <a:pt x="3177302" y="59663"/>
                </a:cubicBezTo>
                <a:cubicBezTo>
                  <a:pt x="3177302" y="53749"/>
                  <a:pt x="3180388" y="52978"/>
                  <a:pt x="3191702" y="52978"/>
                </a:cubicBezTo>
                <a:lnTo>
                  <a:pt x="3220249" y="52978"/>
                </a:lnTo>
                <a:cubicBezTo>
                  <a:pt x="3226677" y="52978"/>
                  <a:pt x="3230792" y="53749"/>
                  <a:pt x="3230792" y="59920"/>
                </a:cubicBezTo>
                <a:cubicBezTo>
                  <a:pt x="3230792" y="68663"/>
                  <a:pt x="3220479" y="66091"/>
                  <a:pt x="3220248" y="78950"/>
                </a:cubicBezTo>
                <a:lnTo>
                  <a:pt x="3219990" y="212166"/>
                </a:lnTo>
                <a:cubicBezTo>
                  <a:pt x="3219990" y="225285"/>
                  <a:pt x="3230020" y="222456"/>
                  <a:pt x="3230020" y="231970"/>
                </a:cubicBezTo>
                <a:cubicBezTo>
                  <a:pt x="3230020" y="238141"/>
                  <a:pt x="3224878" y="238141"/>
                  <a:pt x="3217420" y="238141"/>
                </a:cubicBezTo>
                <a:lnTo>
                  <a:pt x="3190160" y="238141"/>
                </a:lnTo>
                <a:cubicBezTo>
                  <a:pt x="3178845" y="238141"/>
                  <a:pt x="3176531" y="237112"/>
                  <a:pt x="3176531" y="231199"/>
                </a:cubicBezTo>
                <a:cubicBezTo>
                  <a:pt x="3176531" y="221685"/>
                  <a:pt x="3186046" y="225285"/>
                  <a:pt x="3186046" y="214224"/>
                </a:cubicBezTo>
                <a:lnTo>
                  <a:pt x="3185790" y="136859"/>
                </a:lnTo>
                <a:lnTo>
                  <a:pt x="3137438" y="194421"/>
                </a:lnTo>
                <a:cubicBezTo>
                  <a:pt x="3133642" y="198279"/>
                  <a:pt x="3126639" y="197765"/>
                  <a:pt x="3124324" y="194678"/>
                </a:cubicBezTo>
                <a:lnTo>
                  <a:pt x="3072823" y="137623"/>
                </a:lnTo>
                <a:lnTo>
                  <a:pt x="3072886" y="138100"/>
                </a:lnTo>
                <a:lnTo>
                  <a:pt x="3072372" y="215767"/>
                </a:lnTo>
                <a:cubicBezTo>
                  <a:pt x="3072372" y="225285"/>
                  <a:pt x="3082144" y="222713"/>
                  <a:pt x="3082144" y="232228"/>
                </a:cubicBezTo>
                <a:cubicBezTo>
                  <a:pt x="3082144" y="238141"/>
                  <a:pt x="3075460" y="238141"/>
                  <a:pt x="3067230" y="238141"/>
                </a:cubicBezTo>
                <a:lnTo>
                  <a:pt x="3038683" y="238141"/>
                </a:lnTo>
                <a:cubicBezTo>
                  <a:pt x="3031998" y="238141"/>
                  <a:pt x="3027884" y="237627"/>
                  <a:pt x="3027884" y="231713"/>
                </a:cubicBezTo>
                <a:cubicBezTo>
                  <a:pt x="3027884" y="221942"/>
                  <a:pt x="3037656" y="226057"/>
                  <a:pt x="3037656" y="212168"/>
                </a:cubicBezTo>
                <a:lnTo>
                  <a:pt x="3037656" y="75351"/>
                </a:lnTo>
                <a:cubicBezTo>
                  <a:pt x="3037656" y="64034"/>
                  <a:pt x="3027112" y="69434"/>
                  <a:pt x="3027112" y="59406"/>
                </a:cubicBezTo>
                <a:cubicBezTo>
                  <a:pt x="3027112" y="52978"/>
                  <a:pt x="3034569" y="52978"/>
                  <a:pt x="3036883" y="52978"/>
                </a:cubicBezTo>
                <a:close/>
                <a:moveTo>
                  <a:pt x="2909410" y="52978"/>
                </a:moveTo>
                <a:lnTo>
                  <a:pt x="2947215" y="52978"/>
                </a:lnTo>
                <a:cubicBezTo>
                  <a:pt x="2953900" y="52978"/>
                  <a:pt x="2956214" y="54264"/>
                  <a:pt x="2956214" y="60435"/>
                </a:cubicBezTo>
                <a:cubicBezTo>
                  <a:pt x="2956214" y="68663"/>
                  <a:pt x="2947728" y="67891"/>
                  <a:pt x="2951328" y="71752"/>
                </a:cubicBezTo>
                <a:lnTo>
                  <a:pt x="3006364" y="213969"/>
                </a:lnTo>
                <a:cubicBezTo>
                  <a:pt x="3009785" y="223999"/>
                  <a:pt x="3017679" y="222199"/>
                  <a:pt x="3017679" y="230684"/>
                </a:cubicBezTo>
                <a:cubicBezTo>
                  <a:pt x="3017679" y="237627"/>
                  <a:pt x="3015108" y="238141"/>
                  <a:pt x="3005336" y="238141"/>
                </a:cubicBezTo>
                <a:lnTo>
                  <a:pt x="2974475" y="238141"/>
                </a:lnTo>
                <a:cubicBezTo>
                  <a:pt x="2965990" y="238141"/>
                  <a:pt x="2963418" y="237627"/>
                  <a:pt x="2963418" y="231199"/>
                </a:cubicBezTo>
                <a:cubicBezTo>
                  <a:pt x="2963418" y="221170"/>
                  <a:pt x="2972419" y="224256"/>
                  <a:pt x="2969334" y="220653"/>
                </a:cubicBezTo>
                <a:lnTo>
                  <a:pt x="2964704" y="207794"/>
                </a:lnTo>
                <a:cubicBezTo>
                  <a:pt x="2963418" y="204194"/>
                  <a:pt x="2961361" y="203680"/>
                  <a:pt x="2960588" y="203680"/>
                </a:cubicBezTo>
                <a:lnTo>
                  <a:pt x="2898352" y="203680"/>
                </a:lnTo>
                <a:cubicBezTo>
                  <a:pt x="2898350" y="203680"/>
                  <a:pt x="2895264" y="204451"/>
                  <a:pt x="2893978" y="207280"/>
                </a:cubicBezTo>
                <a:lnTo>
                  <a:pt x="2891664" y="216281"/>
                </a:lnTo>
                <a:cubicBezTo>
                  <a:pt x="2887806" y="226057"/>
                  <a:pt x="2895521" y="219884"/>
                  <a:pt x="2895521" y="231199"/>
                </a:cubicBezTo>
                <a:cubicBezTo>
                  <a:pt x="2895521" y="237627"/>
                  <a:pt x="2891664" y="238141"/>
                  <a:pt x="2881635" y="238141"/>
                </a:cubicBezTo>
                <a:lnTo>
                  <a:pt x="2852574" y="238141"/>
                </a:lnTo>
                <a:cubicBezTo>
                  <a:pt x="2846404" y="238141"/>
                  <a:pt x="2842803" y="237370"/>
                  <a:pt x="2842803" y="230684"/>
                </a:cubicBezTo>
                <a:cubicBezTo>
                  <a:pt x="2842803" y="221685"/>
                  <a:pt x="2851972" y="223999"/>
                  <a:pt x="2855404" y="212684"/>
                </a:cubicBezTo>
                <a:lnTo>
                  <a:pt x="2904268" y="71752"/>
                </a:lnTo>
                <a:cubicBezTo>
                  <a:pt x="2907354" y="67634"/>
                  <a:pt x="2900668" y="67891"/>
                  <a:pt x="2900668" y="60435"/>
                </a:cubicBezTo>
                <a:cubicBezTo>
                  <a:pt x="2900668" y="54264"/>
                  <a:pt x="2902982" y="52978"/>
                  <a:pt x="2909410" y="52978"/>
                </a:cubicBezTo>
                <a:close/>
                <a:moveTo>
                  <a:pt x="2691144" y="52978"/>
                </a:moveTo>
                <a:lnTo>
                  <a:pt x="2776784" y="52978"/>
                </a:lnTo>
                <a:cubicBezTo>
                  <a:pt x="2811501" y="52978"/>
                  <a:pt x="2840305" y="67894"/>
                  <a:pt x="2840305" y="114184"/>
                </a:cubicBezTo>
                <a:cubicBezTo>
                  <a:pt x="2840305" y="154045"/>
                  <a:pt x="2819988" y="178991"/>
                  <a:pt x="2773184" y="178991"/>
                </a:cubicBezTo>
                <a:lnTo>
                  <a:pt x="2724579" y="178991"/>
                </a:lnTo>
                <a:cubicBezTo>
                  <a:pt x="2721747" y="178734"/>
                  <a:pt x="2722004" y="174622"/>
                  <a:pt x="2722004" y="181564"/>
                </a:cubicBezTo>
                <a:lnTo>
                  <a:pt x="2722004" y="207796"/>
                </a:lnTo>
                <a:cubicBezTo>
                  <a:pt x="2722004" y="225285"/>
                  <a:pt x="2732548" y="222971"/>
                  <a:pt x="2732548" y="231713"/>
                </a:cubicBezTo>
                <a:cubicBezTo>
                  <a:pt x="2732548" y="238398"/>
                  <a:pt x="2723550" y="238141"/>
                  <a:pt x="2720462" y="238141"/>
                </a:cubicBezTo>
                <a:lnTo>
                  <a:pt x="2690116" y="238141"/>
                </a:lnTo>
                <a:cubicBezTo>
                  <a:pt x="2680859" y="238141"/>
                  <a:pt x="2675458" y="237884"/>
                  <a:pt x="2675458" y="231456"/>
                </a:cubicBezTo>
                <a:cubicBezTo>
                  <a:pt x="2675458" y="221942"/>
                  <a:pt x="2686517" y="225800"/>
                  <a:pt x="2686517" y="209082"/>
                </a:cubicBezTo>
                <a:lnTo>
                  <a:pt x="2686517" y="80494"/>
                </a:lnTo>
                <a:cubicBezTo>
                  <a:pt x="2686517" y="64805"/>
                  <a:pt x="2674687" y="69691"/>
                  <a:pt x="2674687" y="60177"/>
                </a:cubicBezTo>
                <a:cubicBezTo>
                  <a:pt x="2674687" y="52464"/>
                  <a:pt x="2684200" y="52978"/>
                  <a:pt x="2691144" y="52978"/>
                </a:cubicBezTo>
                <a:close/>
                <a:moveTo>
                  <a:pt x="2523038" y="52978"/>
                </a:moveTo>
                <a:lnTo>
                  <a:pt x="2646225" y="52978"/>
                </a:lnTo>
                <a:cubicBezTo>
                  <a:pt x="2651881" y="52978"/>
                  <a:pt x="2655224" y="53749"/>
                  <a:pt x="2655224" y="61206"/>
                </a:cubicBezTo>
                <a:lnTo>
                  <a:pt x="2655224" y="80494"/>
                </a:lnTo>
                <a:cubicBezTo>
                  <a:pt x="2655224" y="83580"/>
                  <a:pt x="2655224" y="92066"/>
                  <a:pt x="2647768" y="92066"/>
                </a:cubicBezTo>
                <a:cubicBezTo>
                  <a:pt x="2640054" y="92066"/>
                  <a:pt x="2642883" y="83579"/>
                  <a:pt x="2631308" y="83579"/>
                </a:cubicBezTo>
                <a:lnTo>
                  <a:pt x="2551070" y="83579"/>
                </a:lnTo>
                <a:cubicBezTo>
                  <a:pt x="2550554" y="83579"/>
                  <a:pt x="2548754" y="85122"/>
                  <a:pt x="2548754" y="86152"/>
                </a:cubicBezTo>
                <a:lnTo>
                  <a:pt x="2548754" y="124471"/>
                </a:lnTo>
                <a:cubicBezTo>
                  <a:pt x="2548754" y="127559"/>
                  <a:pt x="2550040" y="129102"/>
                  <a:pt x="2552098" y="129102"/>
                </a:cubicBezTo>
                <a:lnTo>
                  <a:pt x="2604562" y="129102"/>
                </a:lnTo>
                <a:cubicBezTo>
                  <a:pt x="2610478" y="129102"/>
                  <a:pt x="2610478" y="122158"/>
                  <a:pt x="2616650" y="122158"/>
                </a:cubicBezTo>
                <a:cubicBezTo>
                  <a:pt x="2623849" y="122158"/>
                  <a:pt x="2624106" y="126273"/>
                  <a:pt x="2624106" y="134501"/>
                </a:cubicBezTo>
                <a:lnTo>
                  <a:pt x="2624106" y="155332"/>
                </a:lnTo>
                <a:cubicBezTo>
                  <a:pt x="2624106" y="165103"/>
                  <a:pt x="2622306" y="167161"/>
                  <a:pt x="2616135" y="167161"/>
                </a:cubicBezTo>
                <a:cubicBezTo>
                  <a:pt x="2610478" y="167161"/>
                  <a:pt x="2609450" y="159446"/>
                  <a:pt x="2604562" y="159446"/>
                </a:cubicBezTo>
                <a:lnTo>
                  <a:pt x="2553642" y="159446"/>
                </a:lnTo>
                <a:cubicBezTo>
                  <a:pt x="2551326" y="159446"/>
                  <a:pt x="2548754" y="161258"/>
                  <a:pt x="2549011" y="160477"/>
                </a:cubicBezTo>
                <a:lnTo>
                  <a:pt x="2549011" y="203938"/>
                </a:lnTo>
                <a:cubicBezTo>
                  <a:pt x="2549011" y="207283"/>
                  <a:pt x="2551840" y="207540"/>
                  <a:pt x="2554156" y="207540"/>
                </a:cubicBezTo>
                <a:lnTo>
                  <a:pt x="2633366" y="207540"/>
                </a:lnTo>
                <a:cubicBezTo>
                  <a:pt x="2643654" y="207540"/>
                  <a:pt x="2639025" y="198539"/>
                  <a:pt x="2648025" y="198539"/>
                </a:cubicBezTo>
                <a:cubicBezTo>
                  <a:pt x="2655224" y="198539"/>
                  <a:pt x="2655224" y="205224"/>
                  <a:pt x="2655224" y="210110"/>
                </a:cubicBezTo>
                <a:lnTo>
                  <a:pt x="2655224" y="230170"/>
                </a:lnTo>
                <a:cubicBezTo>
                  <a:pt x="2655224" y="236341"/>
                  <a:pt x="2653938" y="238141"/>
                  <a:pt x="2648282" y="238141"/>
                </a:cubicBezTo>
                <a:lnTo>
                  <a:pt x="2515837" y="238141"/>
                </a:lnTo>
                <a:cubicBezTo>
                  <a:pt x="2516093" y="238141"/>
                  <a:pt x="2503237" y="238913"/>
                  <a:pt x="2503237" y="232485"/>
                </a:cubicBezTo>
                <a:cubicBezTo>
                  <a:pt x="2503237" y="222971"/>
                  <a:pt x="2514552" y="225800"/>
                  <a:pt x="2514552" y="218596"/>
                </a:cubicBezTo>
                <a:lnTo>
                  <a:pt x="2514295" y="80236"/>
                </a:lnTo>
                <a:cubicBezTo>
                  <a:pt x="2514295" y="63519"/>
                  <a:pt x="2504008" y="69949"/>
                  <a:pt x="2504008" y="58892"/>
                </a:cubicBezTo>
                <a:cubicBezTo>
                  <a:pt x="2504008" y="51949"/>
                  <a:pt x="2517893" y="52978"/>
                  <a:pt x="2523038" y="52978"/>
                </a:cubicBezTo>
                <a:close/>
                <a:moveTo>
                  <a:pt x="2309373" y="52978"/>
                </a:moveTo>
                <a:lnTo>
                  <a:pt x="2340748" y="52978"/>
                </a:lnTo>
                <a:cubicBezTo>
                  <a:pt x="2347434" y="52978"/>
                  <a:pt x="2351548" y="53235"/>
                  <a:pt x="2351548" y="59406"/>
                </a:cubicBezTo>
                <a:cubicBezTo>
                  <a:pt x="2351548" y="67634"/>
                  <a:pt x="2341262" y="66091"/>
                  <a:pt x="2341262" y="74065"/>
                </a:cubicBezTo>
                <a:lnTo>
                  <a:pt x="2341262" y="120614"/>
                </a:lnTo>
                <a:cubicBezTo>
                  <a:pt x="2341262" y="125758"/>
                  <a:pt x="2345119" y="126530"/>
                  <a:pt x="2349712" y="126787"/>
                </a:cubicBezTo>
                <a:lnTo>
                  <a:pt x="2425618" y="126530"/>
                </a:lnTo>
                <a:cubicBezTo>
                  <a:pt x="2429990" y="126530"/>
                  <a:pt x="2433847" y="126016"/>
                  <a:pt x="2433847" y="121642"/>
                </a:cubicBezTo>
                <a:lnTo>
                  <a:pt x="2433847" y="73808"/>
                </a:lnTo>
                <a:cubicBezTo>
                  <a:pt x="2433847" y="65319"/>
                  <a:pt x="2424074" y="67891"/>
                  <a:pt x="2424074" y="59406"/>
                </a:cubicBezTo>
                <a:cubicBezTo>
                  <a:pt x="2424074" y="53492"/>
                  <a:pt x="2428704" y="52978"/>
                  <a:pt x="2440532" y="52978"/>
                </a:cubicBezTo>
                <a:lnTo>
                  <a:pt x="2466250" y="52978"/>
                </a:lnTo>
                <a:cubicBezTo>
                  <a:pt x="2474478" y="52978"/>
                  <a:pt x="2479107" y="53492"/>
                  <a:pt x="2479107" y="59406"/>
                </a:cubicBezTo>
                <a:cubicBezTo>
                  <a:pt x="2479107" y="67377"/>
                  <a:pt x="2469592" y="66605"/>
                  <a:pt x="2469592" y="73036"/>
                </a:cubicBezTo>
                <a:lnTo>
                  <a:pt x="2469592" y="216797"/>
                </a:lnTo>
                <a:cubicBezTo>
                  <a:pt x="2469592" y="224514"/>
                  <a:pt x="2480136" y="223485"/>
                  <a:pt x="2480136" y="230942"/>
                </a:cubicBezTo>
                <a:cubicBezTo>
                  <a:pt x="2480136" y="237884"/>
                  <a:pt x="2475250" y="238141"/>
                  <a:pt x="2463935" y="238141"/>
                </a:cubicBezTo>
                <a:lnTo>
                  <a:pt x="2433846" y="238141"/>
                </a:lnTo>
                <a:cubicBezTo>
                  <a:pt x="2428961" y="238141"/>
                  <a:pt x="2423303" y="237884"/>
                  <a:pt x="2423303" y="232485"/>
                </a:cubicBezTo>
                <a:cubicBezTo>
                  <a:pt x="2423303" y="224514"/>
                  <a:pt x="2434104" y="224514"/>
                  <a:pt x="2434104" y="218853"/>
                </a:cubicBezTo>
                <a:lnTo>
                  <a:pt x="2433076" y="168189"/>
                </a:lnTo>
                <a:cubicBezTo>
                  <a:pt x="2433076" y="162789"/>
                  <a:pt x="2430504" y="160731"/>
                  <a:pt x="2429474" y="160731"/>
                </a:cubicBezTo>
                <a:lnTo>
                  <a:pt x="2345892" y="160731"/>
                </a:lnTo>
                <a:cubicBezTo>
                  <a:pt x="2344605" y="160731"/>
                  <a:pt x="2341004" y="162017"/>
                  <a:pt x="2341004" y="162276"/>
                </a:cubicBezTo>
                <a:lnTo>
                  <a:pt x="2341004" y="214740"/>
                </a:lnTo>
                <a:cubicBezTo>
                  <a:pt x="2341004" y="226057"/>
                  <a:pt x="2352577" y="222456"/>
                  <a:pt x="2352577" y="231713"/>
                </a:cubicBezTo>
                <a:cubicBezTo>
                  <a:pt x="2352577" y="237884"/>
                  <a:pt x="2346919" y="238141"/>
                  <a:pt x="2337919" y="238141"/>
                </a:cubicBezTo>
                <a:lnTo>
                  <a:pt x="2306030" y="238141"/>
                </a:lnTo>
                <a:cubicBezTo>
                  <a:pt x="2296516" y="238141"/>
                  <a:pt x="2293687" y="237627"/>
                  <a:pt x="2293687" y="231713"/>
                </a:cubicBezTo>
                <a:cubicBezTo>
                  <a:pt x="2293687" y="223742"/>
                  <a:pt x="2304231" y="223742"/>
                  <a:pt x="2304231" y="212169"/>
                </a:cubicBezTo>
                <a:lnTo>
                  <a:pt x="2304488" y="71494"/>
                </a:lnTo>
                <a:cubicBezTo>
                  <a:pt x="2304488" y="64291"/>
                  <a:pt x="2295487" y="69949"/>
                  <a:pt x="2295487" y="59406"/>
                </a:cubicBezTo>
                <a:cubicBezTo>
                  <a:pt x="2295487" y="53749"/>
                  <a:pt x="2298059" y="52978"/>
                  <a:pt x="2309373" y="52978"/>
                </a:cubicBezTo>
                <a:close/>
                <a:moveTo>
                  <a:pt x="1892074" y="52978"/>
                </a:moveTo>
                <a:lnTo>
                  <a:pt x="1910590" y="52978"/>
                </a:lnTo>
                <a:cubicBezTo>
                  <a:pt x="1921648" y="52978"/>
                  <a:pt x="1928334" y="52978"/>
                  <a:pt x="1928334" y="59920"/>
                </a:cubicBezTo>
                <a:cubicBezTo>
                  <a:pt x="1928334" y="69177"/>
                  <a:pt x="1919075" y="64034"/>
                  <a:pt x="1919075" y="81780"/>
                </a:cubicBezTo>
                <a:lnTo>
                  <a:pt x="1919075" y="164848"/>
                </a:lnTo>
                <a:cubicBezTo>
                  <a:pt x="1919075" y="168192"/>
                  <a:pt x="1918116" y="168964"/>
                  <a:pt x="1920364" y="165878"/>
                </a:cubicBezTo>
                <a:lnTo>
                  <a:pt x="2012176" y="86925"/>
                </a:lnTo>
                <a:cubicBezTo>
                  <a:pt x="2015519" y="83582"/>
                  <a:pt x="2017319" y="82296"/>
                  <a:pt x="2017319" y="80237"/>
                </a:cubicBezTo>
                <a:lnTo>
                  <a:pt x="2017319" y="72007"/>
                </a:lnTo>
                <a:cubicBezTo>
                  <a:pt x="2017319" y="64548"/>
                  <a:pt x="2009861" y="67120"/>
                  <a:pt x="2009861" y="59406"/>
                </a:cubicBezTo>
                <a:cubicBezTo>
                  <a:pt x="2009861" y="52206"/>
                  <a:pt x="2023746" y="52978"/>
                  <a:pt x="2027348" y="52978"/>
                </a:cubicBezTo>
                <a:lnTo>
                  <a:pt x="2045607" y="52978"/>
                </a:lnTo>
                <a:cubicBezTo>
                  <a:pt x="2056407" y="52978"/>
                  <a:pt x="2059750" y="53235"/>
                  <a:pt x="2059750" y="59406"/>
                </a:cubicBezTo>
                <a:cubicBezTo>
                  <a:pt x="2059750" y="67634"/>
                  <a:pt x="2050976" y="64548"/>
                  <a:pt x="2050749" y="80236"/>
                </a:cubicBezTo>
                <a:lnTo>
                  <a:pt x="2050749" y="212166"/>
                </a:lnTo>
                <a:cubicBezTo>
                  <a:pt x="2050234" y="226828"/>
                  <a:pt x="2060522" y="222456"/>
                  <a:pt x="2060522" y="231970"/>
                </a:cubicBezTo>
                <a:cubicBezTo>
                  <a:pt x="2060522" y="238141"/>
                  <a:pt x="2053579" y="238141"/>
                  <a:pt x="2048436" y="238141"/>
                </a:cubicBezTo>
                <a:lnTo>
                  <a:pt x="2018346" y="238141"/>
                </a:lnTo>
                <a:cubicBezTo>
                  <a:pt x="2014230" y="238141"/>
                  <a:pt x="2006260" y="238655"/>
                  <a:pt x="2006260" y="231970"/>
                </a:cubicBezTo>
                <a:cubicBezTo>
                  <a:pt x="2006260" y="222199"/>
                  <a:pt x="2017062" y="226057"/>
                  <a:pt x="2017062" y="209596"/>
                </a:cubicBezTo>
                <a:lnTo>
                  <a:pt x="2017062" y="132701"/>
                </a:lnTo>
                <a:cubicBezTo>
                  <a:pt x="2017062" y="129356"/>
                  <a:pt x="2017403" y="128070"/>
                  <a:pt x="2014487" y="131928"/>
                </a:cubicBezTo>
                <a:lnTo>
                  <a:pt x="1924476" y="208309"/>
                </a:lnTo>
                <a:cubicBezTo>
                  <a:pt x="1921133" y="211652"/>
                  <a:pt x="1919332" y="215510"/>
                  <a:pt x="1919332" y="215768"/>
                </a:cubicBezTo>
                <a:cubicBezTo>
                  <a:pt x="1919332" y="229143"/>
                  <a:pt x="1927819" y="222971"/>
                  <a:pt x="1927819" y="232742"/>
                </a:cubicBezTo>
                <a:cubicBezTo>
                  <a:pt x="1927819" y="238141"/>
                  <a:pt x="1920620" y="238141"/>
                  <a:pt x="1914448" y="238141"/>
                </a:cubicBezTo>
                <a:lnTo>
                  <a:pt x="1887444" y="238141"/>
                </a:lnTo>
                <a:cubicBezTo>
                  <a:pt x="1877930" y="238141"/>
                  <a:pt x="1874587" y="237884"/>
                  <a:pt x="1874587" y="232228"/>
                </a:cubicBezTo>
                <a:cubicBezTo>
                  <a:pt x="1874587" y="223228"/>
                  <a:pt x="1884102" y="227085"/>
                  <a:pt x="1884102" y="216025"/>
                </a:cubicBezTo>
                <a:lnTo>
                  <a:pt x="1884102" y="80237"/>
                </a:lnTo>
                <a:cubicBezTo>
                  <a:pt x="1884102" y="63262"/>
                  <a:pt x="1874844" y="69434"/>
                  <a:pt x="1874844" y="60435"/>
                </a:cubicBezTo>
                <a:cubicBezTo>
                  <a:pt x="1874844" y="53492"/>
                  <a:pt x="1879988" y="52978"/>
                  <a:pt x="1892074" y="52978"/>
                </a:cubicBezTo>
                <a:close/>
                <a:moveTo>
                  <a:pt x="1490223" y="52978"/>
                </a:moveTo>
                <a:lnTo>
                  <a:pt x="1521598" y="52978"/>
                </a:lnTo>
                <a:cubicBezTo>
                  <a:pt x="1528284" y="52978"/>
                  <a:pt x="1532398" y="53235"/>
                  <a:pt x="1532398" y="59406"/>
                </a:cubicBezTo>
                <a:cubicBezTo>
                  <a:pt x="1532398" y="67634"/>
                  <a:pt x="1522111" y="66091"/>
                  <a:pt x="1522111" y="74065"/>
                </a:cubicBezTo>
                <a:lnTo>
                  <a:pt x="1522111" y="120614"/>
                </a:lnTo>
                <a:cubicBezTo>
                  <a:pt x="1522111" y="125758"/>
                  <a:pt x="1525969" y="126530"/>
                  <a:pt x="1530562" y="126787"/>
                </a:cubicBezTo>
                <a:lnTo>
                  <a:pt x="1606468" y="126530"/>
                </a:lnTo>
                <a:cubicBezTo>
                  <a:pt x="1610840" y="126530"/>
                  <a:pt x="1614697" y="126016"/>
                  <a:pt x="1614697" y="121642"/>
                </a:cubicBezTo>
                <a:lnTo>
                  <a:pt x="1614697" y="73808"/>
                </a:lnTo>
                <a:cubicBezTo>
                  <a:pt x="1614697" y="65319"/>
                  <a:pt x="1604924" y="67891"/>
                  <a:pt x="1604924" y="59406"/>
                </a:cubicBezTo>
                <a:cubicBezTo>
                  <a:pt x="1604924" y="53492"/>
                  <a:pt x="1609554" y="52978"/>
                  <a:pt x="1621382" y="52978"/>
                </a:cubicBezTo>
                <a:lnTo>
                  <a:pt x="1647100" y="52978"/>
                </a:lnTo>
                <a:cubicBezTo>
                  <a:pt x="1655328" y="52978"/>
                  <a:pt x="1659957" y="53492"/>
                  <a:pt x="1659957" y="59406"/>
                </a:cubicBezTo>
                <a:cubicBezTo>
                  <a:pt x="1659957" y="67377"/>
                  <a:pt x="1650442" y="66605"/>
                  <a:pt x="1650442" y="73036"/>
                </a:cubicBezTo>
                <a:lnTo>
                  <a:pt x="1650442" y="216797"/>
                </a:lnTo>
                <a:cubicBezTo>
                  <a:pt x="1650442" y="224514"/>
                  <a:pt x="1660986" y="223485"/>
                  <a:pt x="1660986" y="230942"/>
                </a:cubicBezTo>
                <a:cubicBezTo>
                  <a:pt x="1660986" y="237884"/>
                  <a:pt x="1656100" y="238141"/>
                  <a:pt x="1644785" y="238141"/>
                </a:cubicBezTo>
                <a:lnTo>
                  <a:pt x="1614696" y="238141"/>
                </a:lnTo>
                <a:cubicBezTo>
                  <a:pt x="1609811" y="238141"/>
                  <a:pt x="1604153" y="237884"/>
                  <a:pt x="1604153" y="232485"/>
                </a:cubicBezTo>
                <a:cubicBezTo>
                  <a:pt x="1604153" y="224514"/>
                  <a:pt x="1614954" y="224514"/>
                  <a:pt x="1614954" y="218853"/>
                </a:cubicBezTo>
                <a:lnTo>
                  <a:pt x="1613926" y="168189"/>
                </a:lnTo>
                <a:cubicBezTo>
                  <a:pt x="1613926" y="162789"/>
                  <a:pt x="1611354" y="160731"/>
                  <a:pt x="1610324" y="160731"/>
                </a:cubicBezTo>
                <a:lnTo>
                  <a:pt x="1526742" y="160731"/>
                </a:lnTo>
                <a:cubicBezTo>
                  <a:pt x="1525454" y="160731"/>
                  <a:pt x="1521854" y="162017"/>
                  <a:pt x="1521854" y="162276"/>
                </a:cubicBezTo>
                <a:lnTo>
                  <a:pt x="1521854" y="214740"/>
                </a:lnTo>
                <a:cubicBezTo>
                  <a:pt x="1521854" y="226057"/>
                  <a:pt x="1533427" y="222456"/>
                  <a:pt x="1533427" y="231713"/>
                </a:cubicBezTo>
                <a:cubicBezTo>
                  <a:pt x="1533427" y="237884"/>
                  <a:pt x="1527769" y="238141"/>
                  <a:pt x="1518770" y="238141"/>
                </a:cubicBezTo>
                <a:lnTo>
                  <a:pt x="1486880" y="238141"/>
                </a:lnTo>
                <a:cubicBezTo>
                  <a:pt x="1477366" y="238141"/>
                  <a:pt x="1474537" y="237627"/>
                  <a:pt x="1474537" y="231713"/>
                </a:cubicBezTo>
                <a:cubicBezTo>
                  <a:pt x="1474537" y="223742"/>
                  <a:pt x="1485081" y="223742"/>
                  <a:pt x="1485081" y="212169"/>
                </a:cubicBezTo>
                <a:lnTo>
                  <a:pt x="1485338" y="71494"/>
                </a:lnTo>
                <a:cubicBezTo>
                  <a:pt x="1485338" y="64291"/>
                  <a:pt x="1476337" y="69949"/>
                  <a:pt x="1476337" y="59406"/>
                </a:cubicBezTo>
                <a:cubicBezTo>
                  <a:pt x="1476337" y="53749"/>
                  <a:pt x="1478909" y="52978"/>
                  <a:pt x="1490223" y="52978"/>
                </a:cubicBezTo>
                <a:close/>
                <a:moveTo>
                  <a:pt x="1322888" y="52978"/>
                </a:moveTo>
                <a:lnTo>
                  <a:pt x="1446075" y="52978"/>
                </a:lnTo>
                <a:cubicBezTo>
                  <a:pt x="1451731" y="52978"/>
                  <a:pt x="1455074" y="53749"/>
                  <a:pt x="1455074" y="61206"/>
                </a:cubicBezTo>
                <a:lnTo>
                  <a:pt x="1455074" y="80494"/>
                </a:lnTo>
                <a:cubicBezTo>
                  <a:pt x="1455074" y="83580"/>
                  <a:pt x="1455074" y="92066"/>
                  <a:pt x="1447618" y="92066"/>
                </a:cubicBezTo>
                <a:cubicBezTo>
                  <a:pt x="1439904" y="92066"/>
                  <a:pt x="1442733" y="83579"/>
                  <a:pt x="1431159" y="83579"/>
                </a:cubicBezTo>
                <a:lnTo>
                  <a:pt x="1350920" y="83579"/>
                </a:lnTo>
                <a:cubicBezTo>
                  <a:pt x="1350404" y="83579"/>
                  <a:pt x="1348604" y="85122"/>
                  <a:pt x="1348604" y="86152"/>
                </a:cubicBezTo>
                <a:lnTo>
                  <a:pt x="1348604" y="124471"/>
                </a:lnTo>
                <a:cubicBezTo>
                  <a:pt x="1348604" y="127559"/>
                  <a:pt x="1349890" y="129102"/>
                  <a:pt x="1351949" y="129102"/>
                </a:cubicBezTo>
                <a:lnTo>
                  <a:pt x="1404412" y="129102"/>
                </a:lnTo>
                <a:cubicBezTo>
                  <a:pt x="1410329" y="129102"/>
                  <a:pt x="1410329" y="122158"/>
                  <a:pt x="1416500" y="122158"/>
                </a:cubicBezTo>
                <a:cubicBezTo>
                  <a:pt x="1423699" y="122158"/>
                  <a:pt x="1423956" y="126273"/>
                  <a:pt x="1423956" y="134501"/>
                </a:cubicBezTo>
                <a:lnTo>
                  <a:pt x="1423956" y="155332"/>
                </a:lnTo>
                <a:cubicBezTo>
                  <a:pt x="1423956" y="165103"/>
                  <a:pt x="1422156" y="167161"/>
                  <a:pt x="1415985" y="167161"/>
                </a:cubicBezTo>
                <a:cubicBezTo>
                  <a:pt x="1410329" y="167161"/>
                  <a:pt x="1409300" y="159446"/>
                  <a:pt x="1404412" y="159446"/>
                </a:cubicBezTo>
                <a:lnTo>
                  <a:pt x="1353492" y="159446"/>
                </a:lnTo>
                <a:cubicBezTo>
                  <a:pt x="1351176" y="159446"/>
                  <a:pt x="1348604" y="161258"/>
                  <a:pt x="1348861" y="160477"/>
                </a:cubicBezTo>
                <a:lnTo>
                  <a:pt x="1348861" y="203938"/>
                </a:lnTo>
                <a:cubicBezTo>
                  <a:pt x="1348861" y="207283"/>
                  <a:pt x="1351690" y="207540"/>
                  <a:pt x="1354006" y="207540"/>
                </a:cubicBezTo>
                <a:lnTo>
                  <a:pt x="1433216" y="207540"/>
                </a:lnTo>
                <a:cubicBezTo>
                  <a:pt x="1443504" y="207540"/>
                  <a:pt x="1438875" y="198539"/>
                  <a:pt x="1447875" y="198539"/>
                </a:cubicBezTo>
                <a:cubicBezTo>
                  <a:pt x="1455074" y="198539"/>
                  <a:pt x="1455074" y="205224"/>
                  <a:pt x="1455074" y="210110"/>
                </a:cubicBezTo>
                <a:lnTo>
                  <a:pt x="1455074" y="230170"/>
                </a:lnTo>
                <a:cubicBezTo>
                  <a:pt x="1455074" y="236341"/>
                  <a:pt x="1453789" y="238141"/>
                  <a:pt x="1448132" y="238141"/>
                </a:cubicBezTo>
                <a:lnTo>
                  <a:pt x="1315687" y="238141"/>
                </a:lnTo>
                <a:cubicBezTo>
                  <a:pt x="1315943" y="238141"/>
                  <a:pt x="1303087" y="238913"/>
                  <a:pt x="1303087" y="232485"/>
                </a:cubicBezTo>
                <a:cubicBezTo>
                  <a:pt x="1303087" y="222971"/>
                  <a:pt x="1314403" y="225800"/>
                  <a:pt x="1314403" y="218596"/>
                </a:cubicBezTo>
                <a:lnTo>
                  <a:pt x="1314145" y="80236"/>
                </a:lnTo>
                <a:cubicBezTo>
                  <a:pt x="1314145" y="63519"/>
                  <a:pt x="1303858" y="69949"/>
                  <a:pt x="1303858" y="58892"/>
                </a:cubicBezTo>
                <a:cubicBezTo>
                  <a:pt x="1303858" y="51949"/>
                  <a:pt x="1317743" y="52978"/>
                  <a:pt x="1322888" y="52978"/>
                </a:cubicBezTo>
                <a:close/>
                <a:moveTo>
                  <a:pt x="1128016" y="52978"/>
                </a:moveTo>
                <a:lnTo>
                  <a:pt x="1265348" y="52978"/>
                </a:lnTo>
                <a:cubicBezTo>
                  <a:pt x="1271004" y="52978"/>
                  <a:pt x="1275633" y="53492"/>
                  <a:pt x="1275633" y="60177"/>
                </a:cubicBezTo>
                <a:cubicBezTo>
                  <a:pt x="1275633" y="69949"/>
                  <a:pt x="1266118" y="66605"/>
                  <a:pt x="1266118" y="74323"/>
                </a:cubicBezTo>
                <a:lnTo>
                  <a:pt x="1266375" y="210883"/>
                </a:lnTo>
                <a:cubicBezTo>
                  <a:pt x="1266375" y="224514"/>
                  <a:pt x="1277948" y="223742"/>
                  <a:pt x="1277948" y="231970"/>
                </a:cubicBezTo>
                <a:cubicBezTo>
                  <a:pt x="1277948" y="238141"/>
                  <a:pt x="1267919" y="238141"/>
                  <a:pt x="1263804" y="238141"/>
                </a:cubicBezTo>
                <a:lnTo>
                  <a:pt x="1233715" y="238141"/>
                </a:lnTo>
                <a:cubicBezTo>
                  <a:pt x="1223429" y="238141"/>
                  <a:pt x="1219829" y="237884"/>
                  <a:pt x="1219829" y="230942"/>
                </a:cubicBezTo>
                <a:cubicBezTo>
                  <a:pt x="1219829" y="223999"/>
                  <a:pt x="1231402" y="223228"/>
                  <a:pt x="1231402" y="210883"/>
                </a:cubicBezTo>
                <a:lnTo>
                  <a:pt x="1231659" y="84610"/>
                </a:lnTo>
                <a:cubicBezTo>
                  <a:pt x="1231659" y="86408"/>
                  <a:pt x="1229859" y="84350"/>
                  <a:pt x="1228571" y="84350"/>
                </a:cubicBezTo>
                <a:lnTo>
                  <a:pt x="1162220" y="84350"/>
                </a:lnTo>
                <a:cubicBezTo>
                  <a:pt x="1160676" y="84350"/>
                  <a:pt x="1159133" y="86665"/>
                  <a:pt x="1159133" y="88209"/>
                </a:cubicBezTo>
                <a:lnTo>
                  <a:pt x="1159133" y="213454"/>
                </a:lnTo>
                <a:cubicBezTo>
                  <a:pt x="1159133" y="224514"/>
                  <a:pt x="1170706" y="223742"/>
                  <a:pt x="1170706" y="231970"/>
                </a:cubicBezTo>
                <a:cubicBezTo>
                  <a:pt x="1170706" y="238141"/>
                  <a:pt x="1160677" y="238141"/>
                  <a:pt x="1156562" y="238141"/>
                </a:cubicBezTo>
                <a:lnTo>
                  <a:pt x="1126473" y="238141"/>
                </a:lnTo>
                <a:cubicBezTo>
                  <a:pt x="1116187" y="238141"/>
                  <a:pt x="1112587" y="237884"/>
                  <a:pt x="1112587" y="230942"/>
                </a:cubicBezTo>
                <a:cubicBezTo>
                  <a:pt x="1112587" y="223999"/>
                  <a:pt x="1124160" y="223228"/>
                  <a:pt x="1124160" y="210883"/>
                </a:cubicBezTo>
                <a:lnTo>
                  <a:pt x="1124417" y="73552"/>
                </a:lnTo>
                <a:cubicBezTo>
                  <a:pt x="1124417" y="67891"/>
                  <a:pt x="1114901" y="68148"/>
                  <a:pt x="1114901" y="59663"/>
                </a:cubicBezTo>
                <a:cubicBezTo>
                  <a:pt x="1114901" y="53492"/>
                  <a:pt x="1119016" y="52978"/>
                  <a:pt x="1128016" y="52978"/>
                </a:cubicBezTo>
                <a:close/>
                <a:moveTo>
                  <a:pt x="970558" y="52978"/>
                </a:moveTo>
                <a:lnTo>
                  <a:pt x="998848" y="52978"/>
                </a:lnTo>
                <a:cubicBezTo>
                  <a:pt x="998077" y="52978"/>
                  <a:pt x="1010419" y="52206"/>
                  <a:pt x="1010419" y="59406"/>
                </a:cubicBezTo>
                <a:cubicBezTo>
                  <a:pt x="1010419" y="66091"/>
                  <a:pt x="1001161" y="65062"/>
                  <a:pt x="1001161" y="76122"/>
                </a:cubicBezTo>
                <a:lnTo>
                  <a:pt x="1001161" y="213454"/>
                </a:lnTo>
                <a:cubicBezTo>
                  <a:pt x="1001161" y="224514"/>
                  <a:pt x="1010676" y="223742"/>
                  <a:pt x="1010676" y="231970"/>
                </a:cubicBezTo>
                <a:cubicBezTo>
                  <a:pt x="1010676" y="238141"/>
                  <a:pt x="1000648" y="238141"/>
                  <a:pt x="998848" y="238141"/>
                </a:cubicBezTo>
                <a:lnTo>
                  <a:pt x="969787" y="238141"/>
                </a:lnTo>
                <a:cubicBezTo>
                  <a:pt x="961816" y="238141"/>
                  <a:pt x="958215" y="237884"/>
                  <a:pt x="958215" y="230942"/>
                </a:cubicBezTo>
                <a:cubicBezTo>
                  <a:pt x="958215" y="223999"/>
                  <a:pt x="967474" y="223228"/>
                  <a:pt x="967474" y="213454"/>
                </a:cubicBezTo>
                <a:lnTo>
                  <a:pt x="967474" y="76122"/>
                </a:lnTo>
                <a:cubicBezTo>
                  <a:pt x="967474" y="65319"/>
                  <a:pt x="960016" y="66605"/>
                  <a:pt x="960016" y="59406"/>
                </a:cubicBezTo>
                <a:cubicBezTo>
                  <a:pt x="960016" y="52978"/>
                  <a:pt x="967729" y="52978"/>
                  <a:pt x="970558" y="52978"/>
                </a:cubicBezTo>
                <a:close/>
                <a:moveTo>
                  <a:pt x="805966" y="52978"/>
                </a:moveTo>
                <a:lnTo>
                  <a:pt x="832198" y="52978"/>
                </a:lnTo>
                <a:cubicBezTo>
                  <a:pt x="845312" y="52978"/>
                  <a:pt x="848141" y="53492"/>
                  <a:pt x="848141" y="60177"/>
                </a:cubicBezTo>
                <a:cubicBezTo>
                  <a:pt x="848141" y="68663"/>
                  <a:pt x="836826" y="65062"/>
                  <a:pt x="836826" y="81780"/>
                </a:cubicBezTo>
                <a:lnTo>
                  <a:pt x="836826" y="109555"/>
                </a:lnTo>
                <a:cubicBezTo>
                  <a:pt x="836826" y="116497"/>
                  <a:pt x="836569" y="112385"/>
                  <a:pt x="839400" y="112128"/>
                </a:cubicBezTo>
                <a:lnTo>
                  <a:pt x="888005" y="112128"/>
                </a:lnTo>
                <a:cubicBezTo>
                  <a:pt x="934809" y="112128"/>
                  <a:pt x="955126" y="137074"/>
                  <a:pt x="955126" y="176935"/>
                </a:cubicBezTo>
                <a:cubicBezTo>
                  <a:pt x="955126" y="223225"/>
                  <a:pt x="926323" y="238141"/>
                  <a:pt x="891605" y="238141"/>
                </a:cubicBezTo>
                <a:lnTo>
                  <a:pt x="806738" y="238141"/>
                </a:lnTo>
                <a:cubicBezTo>
                  <a:pt x="794652" y="238141"/>
                  <a:pt x="788737" y="237627"/>
                  <a:pt x="788737" y="229913"/>
                </a:cubicBezTo>
                <a:cubicBezTo>
                  <a:pt x="788737" y="220399"/>
                  <a:pt x="801338" y="225285"/>
                  <a:pt x="801338" y="210625"/>
                </a:cubicBezTo>
                <a:lnTo>
                  <a:pt x="801338" y="80494"/>
                </a:lnTo>
                <a:cubicBezTo>
                  <a:pt x="801338" y="64805"/>
                  <a:pt x="789508" y="69177"/>
                  <a:pt x="789508" y="59149"/>
                </a:cubicBezTo>
                <a:cubicBezTo>
                  <a:pt x="789508" y="52978"/>
                  <a:pt x="796193" y="52978"/>
                  <a:pt x="805966" y="52978"/>
                </a:cubicBezTo>
                <a:close/>
                <a:moveTo>
                  <a:pt x="569908" y="52978"/>
                </a:moveTo>
                <a:lnTo>
                  <a:pt x="605655" y="52978"/>
                </a:lnTo>
                <a:cubicBezTo>
                  <a:pt x="608484" y="52978"/>
                  <a:pt x="616455" y="52978"/>
                  <a:pt x="616455" y="59920"/>
                </a:cubicBezTo>
                <a:cubicBezTo>
                  <a:pt x="616455" y="68920"/>
                  <a:pt x="606426" y="65834"/>
                  <a:pt x="606426" y="73550"/>
                </a:cubicBezTo>
                <a:lnTo>
                  <a:pt x="606426" y="76122"/>
                </a:lnTo>
                <a:cubicBezTo>
                  <a:pt x="606426" y="76638"/>
                  <a:pt x="606940" y="78181"/>
                  <a:pt x="608997" y="81524"/>
                </a:cubicBezTo>
                <a:lnTo>
                  <a:pt x="663004" y="146847"/>
                </a:lnTo>
                <a:cubicBezTo>
                  <a:pt x="664690" y="149933"/>
                  <a:pt x="662492" y="149419"/>
                  <a:pt x="664550" y="146847"/>
                </a:cubicBezTo>
                <a:lnTo>
                  <a:pt x="716242" y="83067"/>
                </a:lnTo>
                <a:cubicBezTo>
                  <a:pt x="718042" y="80753"/>
                  <a:pt x="718557" y="78181"/>
                  <a:pt x="718557" y="77922"/>
                </a:cubicBezTo>
                <a:lnTo>
                  <a:pt x="718557" y="72779"/>
                </a:lnTo>
                <a:cubicBezTo>
                  <a:pt x="718557" y="65834"/>
                  <a:pt x="710327" y="68663"/>
                  <a:pt x="710327" y="59663"/>
                </a:cubicBezTo>
                <a:cubicBezTo>
                  <a:pt x="710327" y="53749"/>
                  <a:pt x="713413" y="52978"/>
                  <a:pt x="724727" y="52978"/>
                </a:cubicBezTo>
                <a:lnTo>
                  <a:pt x="753274" y="52978"/>
                </a:lnTo>
                <a:cubicBezTo>
                  <a:pt x="759702" y="52978"/>
                  <a:pt x="763817" y="53749"/>
                  <a:pt x="763817" y="59920"/>
                </a:cubicBezTo>
                <a:cubicBezTo>
                  <a:pt x="763817" y="68663"/>
                  <a:pt x="753504" y="66091"/>
                  <a:pt x="753272" y="78950"/>
                </a:cubicBezTo>
                <a:lnTo>
                  <a:pt x="753015" y="212166"/>
                </a:lnTo>
                <a:cubicBezTo>
                  <a:pt x="753015" y="225285"/>
                  <a:pt x="763045" y="222456"/>
                  <a:pt x="763045" y="231970"/>
                </a:cubicBezTo>
                <a:cubicBezTo>
                  <a:pt x="763045" y="238141"/>
                  <a:pt x="757903" y="238141"/>
                  <a:pt x="750445" y="238141"/>
                </a:cubicBezTo>
                <a:lnTo>
                  <a:pt x="723184" y="238141"/>
                </a:lnTo>
                <a:cubicBezTo>
                  <a:pt x="711870" y="238141"/>
                  <a:pt x="709556" y="237112"/>
                  <a:pt x="709556" y="231199"/>
                </a:cubicBezTo>
                <a:cubicBezTo>
                  <a:pt x="709556" y="221685"/>
                  <a:pt x="719071" y="225285"/>
                  <a:pt x="719071" y="214224"/>
                </a:cubicBezTo>
                <a:lnTo>
                  <a:pt x="718815" y="136859"/>
                </a:lnTo>
                <a:lnTo>
                  <a:pt x="670462" y="194421"/>
                </a:lnTo>
                <a:cubicBezTo>
                  <a:pt x="666667" y="198279"/>
                  <a:pt x="659664" y="197765"/>
                  <a:pt x="657349" y="194678"/>
                </a:cubicBezTo>
                <a:lnTo>
                  <a:pt x="605847" y="137623"/>
                </a:lnTo>
                <a:lnTo>
                  <a:pt x="605911" y="138100"/>
                </a:lnTo>
                <a:lnTo>
                  <a:pt x="605397" y="215767"/>
                </a:lnTo>
                <a:cubicBezTo>
                  <a:pt x="605397" y="225285"/>
                  <a:pt x="615170" y="222713"/>
                  <a:pt x="615170" y="232228"/>
                </a:cubicBezTo>
                <a:cubicBezTo>
                  <a:pt x="615170" y="238141"/>
                  <a:pt x="608484" y="238141"/>
                  <a:pt x="600255" y="238141"/>
                </a:cubicBezTo>
                <a:lnTo>
                  <a:pt x="571708" y="238141"/>
                </a:lnTo>
                <a:cubicBezTo>
                  <a:pt x="565023" y="238141"/>
                  <a:pt x="560908" y="237627"/>
                  <a:pt x="560908" y="231713"/>
                </a:cubicBezTo>
                <a:cubicBezTo>
                  <a:pt x="560908" y="221942"/>
                  <a:pt x="570681" y="226057"/>
                  <a:pt x="570681" y="212168"/>
                </a:cubicBezTo>
                <a:lnTo>
                  <a:pt x="570681" y="75351"/>
                </a:lnTo>
                <a:cubicBezTo>
                  <a:pt x="570681" y="64034"/>
                  <a:pt x="560137" y="69434"/>
                  <a:pt x="560137" y="59406"/>
                </a:cubicBezTo>
                <a:cubicBezTo>
                  <a:pt x="560137" y="52978"/>
                  <a:pt x="567593" y="52978"/>
                  <a:pt x="569908" y="52978"/>
                </a:cubicBezTo>
                <a:close/>
                <a:moveTo>
                  <a:pt x="368073" y="52978"/>
                </a:moveTo>
                <a:lnTo>
                  <a:pt x="386590" y="52978"/>
                </a:lnTo>
                <a:cubicBezTo>
                  <a:pt x="397649" y="52978"/>
                  <a:pt x="404334" y="52978"/>
                  <a:pt x="404334" y="59920"/>
                </a:cubicBezTo>
                <a:cubicBezTo>
                  <a:pt x="404334" y="69177"/>
                  <a:pt x="395075" y="64034"/>
                  <a:pt x="395075" y="81780"/>
                </a:cubicBezTo>
                <a:lnTo>
                  <a:pt x="395075" y="164848"/>
                </a:lnTo>
                <a:cubicBezTo>
                  <a:pt x="395075" y="168192"/>
                  <a:pt x="394116" y="168964"/>
                  <a:pt x="396364" y="165878"/>
                </a:cubicBezTo>
                <a:lnTo>
                  <a:pt x="488175" y="86925"/>
                </a:lnTo>
                <a:cubicBezTo>
                  <a:pt x="491519" y="83582"/>
                  <a:pt x="493319" y="82296"/>
                  <a:pt x="493319" y="80237"/>
                </a:cubicBezTo>
                <a:lnTo>
                  <a:pt x="493319" y="72007"/>
                </a:lnTo>
                <a:cubicBezTo>
                  <a:pt x="493319" y="64548"/>
                  <a:pt x="485861" y="67120"/>
                  <a:pt x="485861" y="59406"/>
                </a:cubicBezTo>
                <a:cubicBezTo>
                  <a:pt x="485861" y="52206"/>
                  <a:pt x="499745" y="52978"/>
                  <a:pt x="503347" y="52978"/>
                </a:cubicBezTo>
                <a:lnTo>
                  <a:pt x="521607" y="52978"/>
                </a:lnTo>
                <a:cubicBezTo>
                  <a:pt x="532407" y="52978"/>
                  <a:pt x="535750" y="53235"/>
                  <a:pt x="535750" y="59406"/>
                </a:cubicBezTo>
                <a:cubicBezTo>
                  <a:pt x="535750" y="67634"/>
                  <a:pt x="526976" y="64548"/>
                  <a:pt x="526749" y="80236"/>
                </a:cubicBezTo>
                <a:lnTo>
                  <a:pt x="526749" y="212166"/>
                </a:lnTo>
                <a:cubicBezTo>
                  <a:pt x="526234" y="226828"/>
                  <a:pt x="536521" y="222456"/>
                  <a:pt x="536521" y="231970"/>
                </a:cubicBezTo>
                <a:cubicBezTo>
                  <a:pt x="536521" y="238141"/>
                  <a:pt x="529579" y="238141"/>
                  <a:pt x="524436" y="238141"/>
                </a:cubicBezTo>
                <a:lnTo>
                  <a:pt x="494346" y="238141"/>
                </a:lnTo>
                <a:cubicBezTo>
                  <a:pt x="490230" y="238141"/>
                  <a:pt x="482260" y="238655"/>
                  <a:pt x="482260" y="231970"/>
                </a:cubicBezTo>
                <a:cubicBezTo>
                  <a:pt x="482260" y="222199"/>
                  <a:pt x="493062" y="226057"/>
                  <a:pt x="493062" y="209596"/>
                </a:cubicBezTo>
                <a:lnTo>
                  <a:pt x="493062" y="132701"/>
                </a:lnTo>
                <a:cubicBezTo>
                  <a:pt x="493062" y="129356"/>
                  <a:pt x="493403" y="128070"/>
                  <a:pt x="490487" y="131928"/>
                </a:cubicBezTo>
                <a:lnTo>
                  <a:pt x="400476" y="208309"/>
                </a:lnTo>
                <a:cubicBezTo>
                  <a:pt x="397133" y="211652"/>
                  <a:pt x="395333" y="215510"/>
                  <a:pt x="395333" y="215768"/>
                </a:cubicBezTo>
                <a:cubicBezTo>
                  <a:pt x="395333" y="229143"/>
                  <a:pt x="403819" y="222971"/>
                  <a:pt x="403819" y="232742"/>
                </a:cubicBezTo>
                <a:cubicBezTo>
                  <a:pt x="403819" y="238141"/>
                  <a:pt x="396620" y="238141"/>
                  <a:pt x="390448" y="238141"/>
                </a:cubicBezTo>
                <a:lnTo>
                  <a:pt x="363444" y="238141"/>
                </a:lnTo>
                <a:cubicBezTo>
                  <a:pt x="353930" y="238141"/>
                  <a:pt x="350587" y="237884"/>
                  <a:pt x="350587" y="232228"/>
                </a:cubicBezTo>
                <a:cubicBezTo>
                  <a:pt x="350587" y="223228"/>
                  <a:pt x="360103" y="227085"/>
                  <a:pt x="360103" y="216025"/>
                </a:cubicBezTo>
                <a:lnTo>
                  <a:pt x="360103" y="80237"/>
                </a:lnTo>
                <a:cubicBezTo>
                  <a:pt x="360103" y="63262"/>
                  <a:pt x="350844" y="69434"/>
                  <a:pt x="350844" y="60435"/>
                </a:cubicBezTo>
                <a:cubicBezTo>
                  <a:pt x="350844" y="53492"/>
                  <a:pt x="355988" y="52978"/>
                  <a:pt x="368073" y="52978"/>
                </a:cubicBezTo>
                <a:close/>
                <a:moveTo>
                  <a:pt x="232885" y="52978"/>
                </a:moveTo>
                <a:lnTo>
                  <a:pt x="270690" y="52978"/>
                </a:lnTo>
                <a:cubicBezTo>
                  <a:pt x="277375" y="52978"/>
                  <a:pt x="279690" y="54264"/>
                  <a:pt x="279690" y="60435"/>
                </a:cubicBezTo>
                <a:cubicBezTo>
                  <a:pt x="279690" y="68663"/>
                  <a:pt x="271203" y="67891"/>
                  <a:pt x="274803" y="71752"/>
                </a:cubicBezTo>
                <a:lnTo>
                  <a:pt x="329839" y="213969"/>
                </a:lnTo>
                <a:cubicBezTo>
                  <a:pt x="333260" y="223999"/>
                  <a:pt x="341155" y="222199"/>
                  <a:pt x="341155" y="230684"/>
                </a:cubicBezTo>
                <a:cubicBezTo>
                  <a:pt x="341155" y="237627"/>
                  <a:pt x="338583" y="238141"/>
                  <a:pt x="328811" y="238141"/>
                </a:cubicBezTo>
                <a:lnTo>
                  <a:pt x="297950" y="238141"/>
                </a:lnTo>
                <a:cubicBezTo>
                  <a:pt x="289465" y="238141"/>
                  <a:pt x="286893" y="237627"/>
                  <a:pt x="286893" y="231199"/>
                </a:cubicBezTo>
                <a:cubicBezTo>
                  <a:pt x="286893" y="221170"/>
                  <a:pt x="295895" y="224256"/>
                  <a:pt x="292808" y="220653"/>
                </a:cubicBezTo>
                <a:lnTo>
                  <a:pt x="288179" y="207794"/>
                </a:lnTo>
                <a:cubicBezTo>
                  <a:pt x="286893" y="204194"/>
                  <a:pt x="284836" y="203680"/>
                  <a:pt x="284063" y="203680"/>
                </a:cubicBezTo>
                <a:lnTo>
                  <a:pt x="221827" y="203680"/>
                </a:lnTo>
                <a:cubicBezTo>
                  <a:pt x="221825" y="203680"/>
                  <a:pt x="218739" y="204451"/>
                  <a:pt x="217453" y="207280"/>
                </a:cubicBezTo>
                <a:lnTo>
                  <a:pt x="215139" y="216281"/>
                </a:lnTo>
                <a:cubicBezTo>
                  <a:pt x="211281" y="226057"/>
                  <a:pt x="218996" y="219884"/>
                  <a:pt x="218996" y="231199"/>
                </a:cubicBezTo>
                <a:cubicBezTo>
                  <a:pt x="218996" y="237627"/>
                  <a:pt x="215139" y="238141"/>
                  <a:pt x="205110" y="238141"/>
                </a:cubicBezTo>
                <a:lnTo>
                  <a:pt x="176050" y="238141"/>
                </a:lnTo>
                <a:cubicBezTo>
                  <a:pt x="169879" y="238141"/>
                  <a:pt x="166278" y="237370"/>
                  <a:pt x="166278" y="230684"/>
                </a:cubicBezTo>
                <a:cubicBezTo>
                  <a:pt x="166278" y="221685"/>
                  <a:pt x="175448" y="223999"/>
                  <a:pt x="178880" y="212684"/>
                </a:cubicBezTo>
                <a:lnTo>
                  <a:pt x="227743" y="71752"/>
                </a:lnTo>
                <a:cubicBezTo>
                  <a:pt x="230829" y="67634"/>
                  <a:pt x="224143" y="67891"/>
                  <a:pt x="224143" y="60435"/>
                </a:cubicBezTo>
                <a:cubicBezTo>
                  <a:pt x="224143" y="54264"/>
                  <a:pt x="226457" y="52978"/>
                  <a:pt x="232885" y="52978"/>
                </a:cubicBezTo>
                <a:close/>
                <a:moveTo>
                  <a:pt x="71465" y="49892"/>
                </a:moveTo>
                <a:cubicBezTo>
                  <a:pt x="118784" y="49892"/>
                  <a:pt x="135757" y="82553"/>
                  <a:pt x="135757" y="101840"/>
                </a:cubicBezTo>
                <a:cubicBezTo>
                  <a:pt x="135757" y="119198"/>
                  <a:pt x="130550" y="128311"/>
                  <a:pt x="124908" y="133953"/>
                </a:cubicBezTo>
                <a:lnTo>
                  <a:pt x="119914" y="138103"/>
                </a:lnTo>
                <a:lnTo>
                  <a:pt x="124329" y="141265"/>
                </a:lnTo>
                <a:cubicBezTo>
                  <a:pt x="130694" y="146847"/>
                  <a:pt x="140387" y="159191"/>
                  <a:pt x="140387" y="180792"/>
                </a:cubicBezTo>
                <a:cubicBezTo>
                  <a:pt x="140387" y="217053"/>
                  <a:pt x="111326" y="240970"/>
                  <a:pt x="68379" y="240970"/>
                </a:cubicBezTo>
                <a:cubicBezTo>
                  <a:pt x="36233" y="240970"/>
                  <a:pt x="16174" y="221939"/>
                  <a:pt x="13088" y="218853"/>
                </a:cubicBezTo>
                <a:cubicBezTo>
                  <a:pt x="12023" y="215252"/>
                  <a:pt x="8213" y="218339"/>
                  <a:pt x="3315" y="214738"/>
                </a:cubicBezTo>
                <a:cubicBezTo>
                  <a:pt x="1772" y="210768"/>
                  <a:pt x="2801" y="205225"/>
                  <a:pt x="4344" y="203940"/>
                </a:cubicBezTo>
                <a:lnTo>
                  <a:pt x="20803" y="188252"/>
                </a:lnTo>
                <a:cubicBezTo>
                  <a:pt x="23118" y="185937"/>
                  <a:pt x="30086" y="184651"/>
                  <a:pt x="33145" y="186966"/>
                </a:cubicBezTo>
                <a:cubicBezTo>
                  <a:pt x="35716" y="193806"/>
                  <a:pt x="31087" y="196285"/>
                  <a:pt x="38288" y="200082"/>
                </a:cubicBezTo>
                <a:cubicBezTo>
                  <a:pt x="45232" y="206769"/>
                  <a:pt x="55262" y="211398"/>
                  <a:pt x="68893" y="211398"/>
                </a:cubicBezTo>
                <a:cubicBezTo>
                  <a:pt x="89983" y="211398"/>
                  <a:pt x="104899" y="197253"/>
                  <a:pt x="104899" y="181307"/>
                </a:cubicBezTo>
                <a:cubicBezTo>
                  <a:pt x="104899" y="159703"/>
                  <a:pt x="90497" y="156102"/>
                  <a:pt x="86638" y="156102"/>
                </a:cubicBezTo>
                <a:lnTo>
                  <a:pt x="65293" y="156102"/>
                </a:lnTo>
                <a:cubicBezTo>
                  <a:pt x="59122" y="156102"/>
                  <a:pt x="57065" y="153273"/>
                  <a:pt x="57065" y="147360"/>
                </a:cubicBezTo>
                <a:lnTo>
                  <a:pt x="57065" y="133987"/>
                </a:lnTo>
                <a:cubicBezTo>
                  <a:pt x="57065" y="127044"/>
                  <a:pt x="59379" y="125244"/>
                  <a:pt x="65807" y="125244"/>
                </a:cubicBezTo>
                <a:lnTo>
                  <a:pt x="86638" y="125244"/>
                </a:lnTo>
                <a:cubicBezTo>
                  <a:pt x="91783" y="125244"/>
                  <a:pt x="102327" y="115986"/>
                  <a:pt x="102327" y="104154"/>
                </a:cubicBezTo>
                <a:cubicBezTo>
                  <a:pt x="102327" y="90265"/>
                  <a:pt x="87668" y="79207"/>
                  <a:pt x="71208" y="79207"/>
                </a:cubicBezTo>
                <a:cubicBezTo>
                  <a:pt x="53461" y="79207"/>
                  <a:pt x="40603" y="87951"/>
                  <a:pt x="35973" y="92580"/>
                </a:cubicBezTo>
                <a:cubicBezTo>
                  <a:pt x="29030" y="95871"/>
                  <a:pt x="35973" y="98765"/>
                  <a:pt x="31601" y="106467"/>
                </a:cubicBezTo>
                <a:cubicBezTo>
                  <a:pt x="28773" y="108268"/>
                  <a:pt x="22603" y="107753"/>
                  <a:pt x="19774" y="105439"/>
                </a:cubicBezTo>
                <a:lnTo>
                  <a:pt x="2286" y="90780"/>
                </a:lnTo>
                <a:cubicBezTo>
                  <a:pt x="229" y="88980"/>
                  <a:pt x="-800" y="83280"/>
                  <a:pt x="743" y="79724"/>
                </a:cubicBezTo>
                <a:cubicBezTo>
                  <a:pt x="6494" y="76381"/>
                  <a:pt x="9126" y="79981"/>
                  <a:pt x="11802" y="74581"/>
                </a:cubicBezTo>
                <a:cubicBezTo>
                  <a:pt x="16688" y="70209"/>
                  <a:pt x="33147" y="49892"/>
                  <a:pt x="71465" y="49892"/>
                </a:cubicBezTo>
                <a:close/>
                <a:moveTo>
                  <a:pt x="1774868" y="49635"/>
                </a:moveTo>
                <a:cubicBezTo>
                  <a:pt x="1806242" y="49635"/>
                  <a:pt x="1821158" y="57350"/>
                  <a:pt x="1830674" y="64551"/>
                </a:cubicBezTo>
                <a:cubicBezTo>
                  <a:pt x="1833620" y="69180"/>
                  <a:pt x="1838563" y="63008"/>
                  <a:pt x="1845333" y="65837"/>
                </a:cubicBezTo>
                <a:cubicBezTo>
                  <a:pt x="1848419" y="69663"/>
                  <a:pt x="1845847" y="77921"/>
                  <a:pt x="1843275" y="82036"/>
                </a:cubicBezTo>
                <a:lnTo>
                  <a:pt x="1832474" y="98752"/>
                </a:lnTo>
                <a:cubicBezTo>
                  <a:pt x="1830160" y="102353"/>
                  <a:pt x="1826449" y="104667"/>
                  <a:pt x="1819104" y="102610"/>
                </a:cubicBezTo>
                <a:cubicBezTo>
                  <a:pt x="1816275" y="100237"/>
                  <a:pt x="1817818" y="95456"/>
                  <a:pt x="1812674" y="92066"/>
                </a:cubicBezTo>
                <a:cubicBezTo>
                  <a:pt x="1804188" y="84608"/>
                  <a:pt x="1792872" y="81007"/>
                  <a:pt x="1774868" y="81007"/>
                </a:cubicBezTo>
                <a:cubicBezTo>
                  <a:pt x="1740663" y="81007"/>
                  <a:pt x="1714431" y="109039"/>
                  <a:pt x="1714431" y="144531"/>
                </a:cubicBezTo>
                <a:cubicBezTo>
                  <a:pt x="1714431" y="178736"/>
                  <a:pt x="1741177" y="210112"/>
                  <a:pt x="1772811" y="210112"/>
                </a:cubicBezTo>
                <a:cubicBezTo>
                  <a:pt x="1795186" y="210112"/>
                  <a:pt x="1806759" y="203168"/>
                  <a:pt x="1812674" y="197253"/>
                </a:cubicBezTo>
                <a:cubicBezTo>
                  <a:pt x="1820132" y="193609"/>
                  <a:pt x="1814218" y="191552"/>
                  <a:pt x="1817561" y="184394"/>
                </a:cubicBezTo>
                <a:cubicBezTo>
                  <a:pt x="1820304" y="182080"/>
                  <a:pt x="1827845" y="182337"/>
                  <a:pt x="1829902" y="184909"/>
                </a:cubicBezTo>
                <a:lnTo>
                  <a:pt x="1848419" y="206511"/>
                </a:lnTo>
                <a:cubicBezTo>
                  <a:pt x="1850219" y="208569"/>
                  <a:pt x="1850734" y="214739"/>
                  <a:pt x="1848419" y="218081"/>
                </a:cubicBezTo>
                <a:cubicBezTo>
                  <a:pt x="1842494" y="220653"/>
                  <a:pt x="1840055" y="216796"/>
                  <a:pt x="1835046" y="222968"/>
                </a:cubicBezTo>
                <a:cubicBezTo>
                  <a:pt x="1826045" y="229397"/>
                  <a:pt x="1811128" y="241999"/>
                  <a:pt x="1772811" y="241999"/>
                </a:cubicBezTo>
                <a:cubicBezTo>
                  <a:pt x="1716748" y="241999"/>
                  <a:pt x="1678943" y="198279"/>
                  <a:pt x="1678943" y="144531"/>
                </a:cubicBezTo>
                <a:cubicBezTo>
                  <a:pt x="1678943" y="91040"/>
                  <a:pt x="1714176" y="49635"/>
                  <a:pt x="1774868" y="49635"/>
                </a:cubicBezTo>
                <a:close/>
                <a:moveTo>
                  <a:pt x="2177746" y="49120"/>
                </a:moveTo>
                <a:cubicBezTo>
                  <a:pt x="2223523" y="49635"/>
                  <a:pt x="2268786" y="80753"/>
                  <a:pt x="2268786" y="146588"/>
                </a:cubicBezTo>
                <a:cubicBezTo>
                  <a:pt x="2268786" y="212166"/>
                  <a:pt x="2221340" y="243285"/>
                  <a:pt x="2169519" y="242513"/>
                </a:cubicBezTo>
                <a:cubicBezTo>
                  <a:pt x="2123999" y="241742"/>
                  <a:pt x="2078994" y="210881"/>
                  <a:pt x="2078994" y="146588"/>
                </a:cubicBezTo>
                <a:cubicBezTo>
                  <a:pt x="2078994" y="80753"/>
                  <a:pt x="2126098" y="48863"/>
                  <a:pt x="2177746" y="49120"/>
                </a:cubicBezTo>
                <a:close/>
                <a:moveTo>
                  <a:pt x="407164" y="0"/>
                </a:moveTo>
                <a:lnTo>
                  <a:pt x="418480" y="0"/>
                </a:lnTo>
                <a:cubicBezTo>
                  <a:pt x="426965" y="0"/>
                  <a:pt x="427736" y="3343"/>
                  <a:pt x="427736" y="9000"/>
                </a:cubicBezTo>
                <a:cubicBezTo>
                  <a:pt x="427736" y="15945"/>
                  <a:pt x="435452" y="21345"/>
                  <a:pt x="445483" y="21345"/>
                </a:cubicBezTo>
                <a:cubicBezTo>
                  <a:pt x="455257" y="21345"/>
                  <a:pt x="463744" y="15430"/>
                  <a:pt x="463744" y="8485"/>
                </a:cubicBezTo>
                <a:cubicBezTo>
                  <a:pt x="463744" y="3600"/>
                  <a:pt x="465544" y="771"/>
                  <a:pt x="472486" y="771"/>
                </a:cubicBezTo>
                <a:lnTo>
                  <a:pt x="482516" y="771"/>
                </a:lnTo>
                <a:cubicBezTo>
                  <a:pt x="491002" y="771"/>
                  <a:pt x="492030" y="2829"/>
                  <a:pt x="492030" y="8485"/>
                </a:cubicBezTo>
                <a:cubicBezTo>
                  <a:pt x="492030" y="34458"/>
                  <a:pt x="471971" y="47060"/>
                  <a:pt x="445483" y="47060"/>
                </a:cubicBezTo>
                <a:cubicBezTo>
                  <a:pt x="420796" y="47060"/>
                  <a:pt x="397650" y="34458"/>
                  <a:pt x="397650" y="7714"/>
                </a:cubicBezTo>
                <a:cubicBezTo>
                  <a:pt x="397650" y="2829"/>
                  <a:pt x="398936" y="0"/>
                  <a:pt x="407164" y="0"/>
                </a:cubicBezTo>
                <a:close/>
              </a:path>
            </a:pathLst>
          </a:custGeom>
          <a:gradFill flip="none" rotWithShape="1">
            <a:gsLst>
              <a:gs pos="0">
                <a:srgbClr val="F8A4AE"/>
              </a:gs>
              <a:gs pos="46000">
                <a:srgbClr val="EE263E"/>
              </a:gs>
              <a:gs pos="100000">
                <a:srgbClr val="930C1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5" hidden="1">
            <a:extLst>
              <a:ext uri="{FF2B5EF4-FFF2-40B4-BE49-F238E27FC236}">
                <a16:creationId xmlns:a16="http://schemas.microsoft.com/office/drawing/2014/main" xmlns="" id="{51F3CC56-64C7-684C-BCCF-181F13AB0C08}"/>
              </a:ext>
            </a:extLst>
          </p:cNvPr>
          <p:cNvSpPr txBox="1"/>
          <p:nvPr/>
        </p:nvSpPr>
        <p:spPr>
          <a:xfrm>
            <a:off x="7888106" y="1813413"/>
            <a:ext cx="3445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lin ang="2700000" scaled="1"/>
                  <a:tileRect/>
                </a:gradFill>
                <a:latin typeface="Labor Union" pitchFamily="2" charset="77"/>
              </a:rPr>
              <a:t>ЗАЙМЫ ПЕНСИОНЕРАМ</a:t>
            </a:r>
          </a:p>
        </p:txBody>
      </p:sp>
      <p:sp>
        <p:nvSpPr>
          <p:cNvPr id="18" name="Нижний колонтитул 4">
            <a:extLst>
              <a:ext uri="{FF2B5EF4-FFF2-40B4-BE49-F238E27FC236}">
                <a16:creationId xmlns:a16="http://schemas.microsoft.com/office/drawing/2014/main" xmlns="" id="{3B0B9166-5578-5C4C-A397-F9924979F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6219" y="431800"/>
            <a:ext cx="9296711" cy="324001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tx1"/>
                </a:solidFill>
              </a:rPr>
              <a:t>Как распознать рекламу нелегальных услуг на финансовом рынке</a:t>
            </a:r>
          </a:p>
        </p:txBody>
      </p:sp>
    </p:spTree>
    <p:extLst>
      <p:ext uri="{BB962C8B-B14F-4D97-AF65-F5344CB8AC3E}">
        <p14:creationId xmlns:p14="http://schemas.microsoft.com/office/powerpoint/2010/main" xmlns="" val="319190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3"/>
          </p:nvPr>
        </p:nvSpPr>
        <p:spPr>
          <a:xfrm>
            <a:off x="479183" y="2200606"/>
            <a:ext cx="5302850" cy="162301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 smtClean="0"/>
              <a:t>Указанные ООО </a:t>
            </a:r>
            <a:r>
              <a:rPr lang="ru-RU" dirty="0"/>
              <a:t>и </a:t>
            </a:r>
            <a:r>
              <a:rPr lang="ru-RU" dirty="0" smtClean="0"/>
              <a:t>ИП </a:t>
            </a:r>
            <a:r>
              <a:rPr lang="ru-RU" dirty="0"/>
              <a:t>не вправе предоставлять потребительские займы, так как сведения о них не содержатся в </a:t>
            </a:r>
            <a:r>
              <a:rPr lang="ru-RU" dirty="0" smtClean="0"/>
              <a:t>соответствующих государственных реестрах Банка России</a:t>
            </a:r>
            <a:r>
              <a:rPr lang="en-US" dirty="0" smtClean="0"/>
              <a:t>*</a:t>
            </a:r>
            <a:r>
              <a:rPr lang="ru-RU" dirty="0" smtClean="0"/>
              <a:t> </a:t>
            </a:r>
            <a:r>
              <a:rPr lang="ru-RU" dirty="0"/>
              <a:t>(ч. </a:t>
            </a:r>
            <a:r>
              <a:rPr lang="ru-RU" dirty="0" smtClean="0"/>
              <a:t>13 </a:t>
            </a:r>
            <a:r>
              <a:rPr lang="ru-RU" dirty="0"/>
              <a:t>ст. 28)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7D68B26A-C802-9149-8838-3F43D6E9B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83" y="1234600"/>
            <a:ext cx="11325225" cy="606994"/>
          </a:xfrm>
        </p:spPr>
        <p:txBody>
          <a:bodyPr/>
          <a:lstStyle/>
          <a:p>
            <a:r>
              <a:rPr lang="ru-RU" sz="2400" dirty="0"/>
              <a:t>Признаки нарушения Закона о </a:t>
            </a:r>
            <a:r>
              <a:rPr lang="ru-RU" sz="2400" dirty="0" smtClean="0"/>
              <a:t>рекламе:</a:t>
            </a:r>
            <a:endParaRPr lang="ru-RU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6F49130-B24E-A849-8697-776E20A813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0443" y="1627605"/>
            <a:ext cx="3419213" cy="180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0790C47-11DD-D141-BD96-98C673FBD7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9420" y="3741439"/>
            <a:ext cx="3390517" cy="18000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80B544E-B069-EB4E-92C1-D6883CDFE987}"/>
              </a:ext>
            </a:extLst>
          </p:cNvPr>
          <p:cNvGrpSpPr/>
          <p:nvPr/>
        </p:nvGrpSpPr>
        <p:grpSpPr>
          <a:xfrm>
            <a:off x="440261" y="4076538"/>
            <a:ext cx="7017813" cy="1981361"/>
            <a:chOff x="433387" y="5245753"/>
            <a:chExt cx="6173670" cy="1416736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xmlns="" id="{3FB5F2BE-CB7E-5F42-BA42-A8C343D8F0F0}"/>
                </a:ext>
              </a:extLst>
            </p:cNvPr>
            <p:cNvSpPr/>
            <p:nvPr/>
          </p:nvSpPr>
          <p:spPr>
            <a:xfrm>
              <a:off x="433387" y="5245753"/>
              <a:ext cx="6173670" cy="1416736"/>
            </a:xfrm>
            <a:prstGeom prst="roundRect">
              <a:avLst>
                <a:gd name="adj" fmla="val 857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C00E62D8-8537-B043-AE06-64AC380C3A20}"/>
                </a:ext>
              </a:extLst>
            </p:cNvPr>
            <p:cNvSpPr txBox="1"/>
            <p:nvPr/>
          </p:nvSpPr>
          <p:spPr>
            <a:xfrm>
              <a:off x="1426127" y="5416036"/>
              <a:ext cx="494029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i="1" dirty="0"/>
                <a:t>*</a:t>
              </a:r>
              <a:r>
                <a:rPr lang="en-US" sz="1400" i="1" dirty="0"/>
                <a:t> </a:t>
              </a:r>
              <a:r>
                <a:rPr lang="ru-RU" sz="1400" i="1" dirty="0"/>
                <a:t>Проверить наличие сведений об организации в государственных реестрах </a:t>
              </a:r>
              <a:r>
                <a:rPr lang="ru-RU" sz="1400" i="1" dirty="0" smtClean="0"/>
                <a:t>Банка России можно на официальном </a:t>
              </a:r>
              <a:r>
                <a:rPr lang="ru-RU" sz="1400" i="1" dirty="0"/>
                <a:t>сайте Банка России (</a:t>
              </a:r>
              <a:r>
                <a:rPr lang="en-US" sz="1400" i="1" dirty="0" smtClean="0">
                  <a:hlinkClick r:id="rId4"/>
                </a:rPr>
                <a:t>www.cbr.ru</a:t>
              </a:r>
              <a:r>
                <a:rPr lang="en-US" sz="1400" i="1" dirty="0" smtClean="0"/>
                <a:t>)</a:t>
              </a:r>
              <a:r>
                <a:rPr lang="ru-RU" sz="1400" i="1" dirty="0" smtClean="0"/>
                <a:t> в </a:t>
              </a:r>
              <a:r>
                <a:rPr lang="ru-RU" sz="1400" i="1" dirty="0"/>
                <a:t>разделе «Проверить </a:t>
              </a:r>
              <a:r>
                <a:rPr lang="ru-RU" sz="1400" i="1" dirty="0" smtClean="0"/>
                <a:t>финансовую организацию»</a:t>
              </a:r>
              <a:endParaRPr lang="ru-RU" sz="1400" i="1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02874064-D0B0-CA44-AB4C-26EDF81FEBA7}"/>
                </a:ext>
              </a:extLst>
            </p:cNvPr>
            <p:cNvSpPr/>
            <p:nvPr/>
          </p:nvSpPr>
          <p:spPr>
            <a:xfrm>
              <a:off x="639789" y="5374784"/>
              <a:ext cx="669507" cy="6695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[T2O] TextBox 12">
              <a:extLst>
                <a:ext uri="{FF2B5EF4-FFF2-40B4-BE49-F238E27FC236}">
                  <a16:creationId xmlns:a16="http://schemas.microsoft.com/office/drawing/2014/main" xmlns="" id="{86B799E7-66DC-714E-9C4F-95C897EFEE7C}"/>
                </a:ext>
              </a:extLst>
            </p:cNvPr>
            <p:cNvSpPr/>
            <p:nvPr/>
          </p:nvSpPr>
          <p:spPr>
            <a:xfrm>
              <a:off x="911719" y="5507471"/>
              <a:ext cx="107899" cy="397878"/>
            </a:xfrm>
            <a:custGeom>
              <a:avLst/>
              <a:gdLst/>
              <a:ahLst/>
              <a:cxnLst/>
              <a:rect l="l" t="t" r="r" b="b"/>
              <a:pathLst>
                <a:path w="107899" h="397878">
                  <a:moveTo>
                    <a:pt x="53949" y="296723"/>
                  </a:moveTo>
                  <a:cubicBezTo>
                    <a:pt x="69685" y="296723"/>
                    <a:pt x="82610" y="301499"/>
                    <a:pt x="92726" y="311053"/>
                  </a:cubicBezTo>
                  <a:cubicBezTo>
                    <a:pt x="102841" y="320606"/>
                    <a:pt x="107899" y="332502"/>
                    <a:pt x="107899" y="346738"/>
                  </a:cubicBezTo>
                  <a:cubicBezTo>
                    <a:pt x="107899" y="360975"/>
                    <a:pt x="102748" y="373057"/>
                    <a:pt x="92445" y="382986"/>
                  </a:cubicBezTo>
                  <a:cubicBezTo>
                    <a:pt x="82142" y="392914"/>
                    <a:pt x="69310" y="397878"/>
                    <a:pt x="53949" y="397878"/>
                  </a:cubicBezTo>
                  <a:cubicBezTo>
                    <a:pt x="38589" y="397878"/>
                    <a:pt x="25757" y="392914"/>
                    <a:pt x="15454" y="382986"/>
                  </a:cubicBezTo>
                  <a:cubicBezTo>
                    <a:pt x="5151" y="373057"/>
                    <a:pt x="0" y="360975"/>
                    <a:pt x="0" y="346738"/>
                  </a:cubicBezTo>
                  <a:cubicBezTo>
                    <a:pt x="0" y="332502"/>
                    <a:pt x="5058" y="320606"/>
                    <a:pt x="15173" y="311053"/>
                  </a:cubicBezTo>
                  <a:cubicBezTo>
                    <a:pt x="25289" y="301499"/>
                    <a:pt x="38214" y="296723"/>
                    <a:pt x="53949" y="296723"/>
                  </a:cubicBezTo>
                  <a:close/>
                  <a:moveTo>
                    <a:pt x="1686" y="0"/>
                  </a:moveTo>
                  <a:lnTo>
                    <a:pt x="106213" y="0"/>
                  </a:lnTo>
                  <a:lnTo>
                    <a:pt x="88792" y="256822"/>
                  </a:lnTo>
                  <a:lnTo>
                    <a:pt x="19107" y="25682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ижний колонтитул 4">
            <a:extLst>
              <a:ext uri="{FF2B5EF4-FFF2-40B4-BE49-F238E27FC236}">
                <a16:creationId xmlns:a16="http://schemas.microsoft.com/office/drawing/2014/main" xmlns="" id="{BE32BE6E-9799-4C49-9E81-8BF75DC3E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6219" y="431800"/>
            <a:ext cx="9296711" cy="324001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tx1"/>
                </a:solidFill>
              </a:rPr>
              <a:t>Как распознать рекламу нелегальных услуг на финансовом рынке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189361" y="3161944"/>
            <a:ext cx="1176829" cy="19655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11-11-11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84817" y="3144853"/>
            <a:ext cx="786213" cy="21364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11-11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77775" y="4875077"/>
            <a:ext cx="1007042" cy="2011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11-111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153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709843" y="4318941"/>
            <a:ext cx="5949398" cy="754652"/>
          </a:xfrm>
          <a:prstGeom prst="rect">
            <a:avLst/>
          </a:prstGeom>
          <a:noFill/>
          <a:effectLst/>
        </p:spPr>
        <p:txBody>
          <a:bodyPr wrap="square" lIns="107275" tIns="53637" rIns="107275" bIns="53637" rtlCol="0">
            <a:spAutoFit/>
          </a:bodyPr>
          <a:lstStyle>
            <a:defPPr>
              <a:defRPr lang="ru-RU"/>
            </a:defPPr>
            <a:lvl1pPr algn="ctr">
              <a:defRPr sz="4000" b="1">
                <a:ln w="190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63500" stA="39000" endPos="78000" dir="5400000" sy="-100000" algn="bl" rotWithShape="0"/>
                </a:effectLst>
              </a:defRPr>
            </a:lvl1pPr>
          </a:lstStyle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ysClr val="windowText" lastClr="000000"/>
                </a:solidFill>
                <a:effectLst/>
              </a:rPr>
              <a:t>Обещание высокой доходности, значительно превышающей ключевую ставку Банка России*, а также </a:t>
            </a:r>
            <a:r>
              <a:rPr lang="ru-RU" sz="1400" b="0" dirty="0" smtClean="0">
                <a:solidFill>
                  <a:sysClr val="windowText" lastClr="000000"/>
                </a:solidFill>
                <a:effectLst/>
              </a:rPr>
              <a:t>средневзвешенные процентные ставки** </a:t>
            </a:r>
            <a:endParaRPr lang="ru-RU" sz="1400" b="0" dirty="0"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28049" y="1366192"/>
            <a:ext cx="2598450" cy="325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88" b="13102"/>
          <a:stretch/>
        </p:blipFill>
        <p:spPr bwMode="auto">
          <a:xfrm>
            <a:off x="429161" y="1375038"/>
            <a:ext cx="5051621" cy="5078757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165100" dist="38100" algn="tl" rotWithShape="0">
              <a:srgbClr val="000000">
                <a:alpha val="1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67388" y="3914416"/>
            <a:ext cx="31782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1"/>
                </a:solidFill>
              </a:rPr>
              <a:t>Социальные риски</a:t>
            </a:r>
            <a:r>
              <a:rPr lang="en-US" sz="1600" dirty="0">
                <a:solidFill>
                  <a:schemeClr val="accent1"/>
                </a:solidFill>
              </a:rPr>
              <a:t>:</a:t>
            </a:r>
            <a:endParaRPr lang="ru-RU" sz="1600" dirty="0">
              <a:solidFill>
                <a:schemeClr val="accent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160941" y="5089520"/>
            <a:ext cx="2394211" cy="1208153"/>
          </a:xfrm>
          <a:prstGeom prst="roundRect">
            <a:avLst>
              <a:gd name="adj" fmla="val 10287"/>
            </a:avLst>
          </a:prstGeom>
          <a:solidFill>
            <a:schemeClr val="accent1">
              <a:alpha val="25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521963" y="4435406"/>
            <a:ext cx="3455673" cy="390975"/>
          </a:xfrm>
          <a:prstGeom prst="roundRect">
            <a:avLst>
              <a:gd name="adj" fmla="val 11392"/>
            </a:avLst>
          </a:prstGeom>
          <a:solidFill>
            <a:schemeClr val="accent1">
              <a:alpha val="25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xmlns="" id="{52F1C3DD-7C22-42CA-9FDD-F8A0A25A3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074" y="431801"/>
            <a:ext cx="744537" cy="324000"/>
          </a:xfrm>
        </p:spPr>
        <p:txBody>
          <a:bodyPr/>
          <a:lstStyle/>
          <a:p>
            <a:r>
              <a:rPr lang="ru-RU" dirty="0"/>
              <a:t>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09843" y="1494943"/>
            <a:ext cx="5650142" cy="2262758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wrap="square" lIns="107275" tIns="53637" rIns="107275" bIns="53637" rtlCol="0">
            <a:spAutoFit/>
          </a:bodyPr>
          <a:lstStyle>
            <a:defPPr>
              <a:defRPr lang="ru-RU"/>
            </a:defPPr>
            <a:lvl1pPr algn="ctr">
              <a:defRPr sz="4000" b="1">
                <a:ln w="190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63500" stA="39000" endPos="78000" dir="5400000" sy="-100000" algn="bl" rotWithShape="0"/>
                </a:effectLst>
              </a:defRPr>
            </a:lvl1pPr>
          </a:lstStyle>
          <a:p>
            <a:pPr marL="285750" indent="-285750" algn="just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ysClr val="windowText" lastClr="000000"/>
                </a:solidFill>
                <a:effectLst/>
              </a:rPr>
              <a:t>Деятельность по доверительному управлению в соответствии с Федеральным законом от 22.04.1996 </a:t>
            </a:r>
            <a:r>
              <a:rPr lang="ru-RU" sz="1400" b="0" dirty="0" smtClean="0">
                <a:solidFill>
                  <a:sysClr val="windowText" lastClr="000000"/>
                </a:solidFill>
                <a:effectLst/>
              </a:rPr>
              <a:t>№ </a:t>
            </a:r>
            <a:r>
              <a:rPr lang="ru-RU" sz="1400" b="0" dirty="0">
                <a:solidFill>
                  <a:sysClr val="windowText" lastClr="000000"/>
                </a:solidFill>
                <a:effectLst/>
              </a:rPr>
              <a:t>39-ФЗ «О рынке ценных бумаг» подлежит лицензированию. Юридическое лицо не вправе оказывать данную услугу в связи с отсутствием соответствующей лицензии Банка России (ч. </a:t>
            </a:r>
            <a:r>
              <a:rPr lang="ru-RU" sz="1400" b="0" dirty="0" smtClean="0">
                <a:solidFill>
                  <a:sysClr val="windowText" lastClr="000000"/>
                </a:solidFill>
                <a:effectLst/>
              </a:rPr>
              <a:t>14 </a:t>
            </a:r>
            <a:r>
              <a:rPr lang="ru-RU" sz="1400" b="0" dirty="0">
                <a:solidFill>
                  <a:sysClr val="windowText" lastClr="000000"/>
                </a:solidFill>
                <a:effectLst/>
              </a:rPr>
              <a:t>ст. 28)</a:t>
            </a:r>
          </a:p>
          <a:p>
            <a:pPr marL="285750" indent="-285750" algn="just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endParaRPr lang="ru-RU" sz="1400" b="0" dirty="0">
              <a:solidFill>
                <a:sysClr val="windowText" lastClr="000000"/>
              </a:solidFill>
              <a:effectLst/>
            </a:endParaRPr>
          </a:p>
          <a:p>
            <a:pPr marL="285750" indent="-285750" algn="just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ysClr val="windowText" lastClr="000000"/>
                </a:solidFill>
                <a:effectLst/>
              </a:rPr>
              <a:t>Реклама не должна содержать гарантии или обещания в будущем эффективности деятельности (доходности вложений) </a:t>
            </a:r>
            <a:r>
              <a:rPr lang="ru-RU" sz="1400" b="0" dirty="0" smtClean="0">
                <a:solidFill>
                  <a:sysClr val="windowText" lastClr="000000"/>
                </a:solidFill>
                <a:effectLst/>
              </a:rPr>
              <a:t>(ч</a:t>
            </a:r>
            <a:r>
              <a:rPr lang="ru-RU" sz="1400" b="0" dirty="0">
                <a:solidFill>
                  <a:sysClr val="windowText" lastClr="000000"/>
                </a:solidFill>
                <a:effectLst/>
              </a:rPr>
              <a:t>. </a:t>
            </a:r>
            <a:r>
              <a:rPr lang="ru-RU" sz="1400" b="0" dirty="0" smtClean="0">
                <a:solidFill>
                  <a:sysClr val="windowText" lastClr="000000"/>
                </a:solidFill>
                <a:effectLst/>
              </a:rPr>
              <a:t>2 </a:t>
            </a:r>
            <a:r>
              <a:rPr lang="ru-RU" sz="1400" b="0" dirty="0">
                <a:solidFill>
                  <a:sysClr val="windowText" lastClr="000000"/>
                </a:solidFill>
                <a:effectLst/>
              </a:rPr>
              <a:t>ст. 28)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67388" y="1038063"/>
            <a:ext cx="627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1"/>
                </a:solidFill>
              </a:rPr>
              <a:t>Признаки нарушения Закона о </a:t>
            </a:r>
            <a:r>
              <a:rPr lang="ru-RU" dirty="0" smtClean="0">
                <a:solidFill>
                  <a:schemeClr val="accent1"/>
                </a:solidFill>
              </a:rPr>
              <a:t>рекламе: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31013" y="5539874"/>
            <a:ext cx="582759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/>
              <a:t>* Информация </a:t>
            </a:r>
            <a:r>
              <a:rPr lang="ru-RU" sz="1100" i="1" dirty="0"/>
              <a:t>о ключевой ставке Банка России (%) публикуется на главной странице официального сайта Банка России (</a:t>
            </a:r>
            <a:r>
              <a:rPr lang="ru-RU" sz="1100" i="1" dirty="0">
                <a:hlinkClick r:id="rId3"/>
              </a:rPr>
              <a:t>www.cbr.ru</a:t>
            </a:r>
            <a:r>
              <a:rPr lang="ru-RU" sz="1100" i="1" dirty="0" smtClean="0"/>
              <a:t>)</a:t>
            </a:r>
          </a:p>
          <a:p>
            <a:r>
              <a:rPr lang="ru-RU" sz="1100" i="1" dirty="0" smtClean="0"/>
              <a:t>** Информация </a:t>
            </a:r>
            <a:r>
              <a:rPr lang="ru-RU" sz="1100" i="1" dirty="0"/>
              <a:t>о </a:t>
            </a:r>
            <a:r>
              <a:rPr lang="ru-RU" sz="1100" i="1" dirty="0" smtClean="0"/>
              <a:t>средневзвешенных процентных ставках </a:t>
            </a:r>
            <a:r>
              <a:rPr lang="ru-RU" sz="1100" i="1" dirty="0"/>
              <a:t>по привлеченным кредитными организациями вкладам (депозитам) физических лиц </a:t>
            </a:r>
            <a:r>
              <a:rPr lang="ru-RU" sz="1100" i="1" dirty="0" smtClean="0"/>
              <a:t>публикуется </a:t>
            </a:r>
            <a:r>
              <a:rPr lang="ru-RU" sz="1100" i="1" dirty="0"/>
              <a:t>на </a:t>
            </a:r>
            <a:r>
              <a:rPr lang="ru-RU" sz="1100" i="1" dirty="0" smtClean="0"/>
              <a:t>официальном сайте </a:t>
            </a:r>
            <a:r>
              <a:rPr lang="ru-RU" sz="1100" i="1" dirty="0"/>
              <a:t>Банка России (</a:t>
            </a:r>
            <a:r>
              <a:rPr lang="ru-RU" sz="1100" i="1" dirty="0">
                <a:hlinkClick r:id="rId3"/>
              </a:rPr>
              <a:t>www.cbr.ru</a:t>
            </a:r>
            <a:r>
              <a:rPr lang="ru-RU" sz="1100" i="1" dirty="0" smtClean="0"/>
              <a:t>) в разделе Документы и данные/ Статистика/ Календарь публикации</a:t>
            </a:r>
            <a:endParaRPr lang="ru-RU" sz="1100" i="1" dirty="0"/>
          </a:p>
          <a:p>
            <a:endParaRPr lang="ru-RU" sz="11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41961" y="2138184"/>
            <a:ext cx="1986929" cy="48813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418703" y="2979751"/>
            <a:ext cx="1968843" cy="842606"/>
          </a:xfrm>
          <a:prstGeom prst="roundRect">
            <a:avLst/>
          </a:prstGeom>
          <a:solidFill>
            <a:schemeClr val="accent1">
              <a:alpha val="25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519387C6-2ABC-C643-B1B4-C16E2321DCC0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4977636" y="3416970"/>
            <a:ext cx="873149" cy="121392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F9334126-9DAC-B247-9393-F76EA9E9CF93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5387546" y="1952553"/>
            <a:ext cx="476989" cy="144850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075C0997-C4AC-9041-A146-8A5A19186F83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5555152" y="5101389"/>
            <a:ext cx="309383" cy="59220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Нижний колонтитул 4">
            <a:extLst>
              <a:ext uri="{FF2B5EF4-FFF2-40B4-BE49-F238E27FC236}">
                <a16:creationId xmlns:a16="http://schemas.microsoft.com/office/drawing/2014/main" xmlns="" id="{C16B7BDB-EB7B-2D4A-B87C-C65338B7FE6F}"/>
              </a:ext>
            </a:extLst>
          </p:cNvPr>
          <p:cNvSpPr txBox="1">
            <a:spLocks/>
          </p:cNvSpPr>
          <p:nvPr/>
        </p:nvSpPr>
        <p:spPr>
          <a:xfrm>
            <a:off x="2096219" y="454286"/>
            <a:ext cx="9296711" cy="32400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200" dirty="0"/>
              <a:t>Как распознать рекламу нелегальных услуг на финансовом рынке</a:t>
            </a:r>
          </a:p>
        </p:txBody>
      </p:sp>
    </p:spTree>
    <p:extLst>
      <p:ext uri="{BB962C8B-B14F-4D97-AF65-F5344CB8AC3E}">
        <p14:creationId xmlns:p14="http://schemas.microsoft.com/office/powerpoint/2010/main" xmlns="" val="52657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49205" y="1586239"/>
            <a:ext cx="112901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ru-RU" sz="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prstClr val="black"/>
                </a:solidFill>
                <a:latin typeface="+mj-lt"/>
              </a:rPr>
              <a:t>Объявления о предоставлении финансовых услуг не содержат наименование лица, оказывающего услугу (ч. </a:t>
            </a:r>
            <a:r>
              <a:rPr lang="ru-RU" sz="1400" dirty="0" smtClean="0">
                <a:solidFill>
                  <a:prstClr val="black"/>
                </a:solidFill>
                <a:latin typeface="+mj-lt"/>
              </a:rPr>
              <a:t>1 </a:t>
            </a:r>
            <a:r>
              <a:rPr lang="ru-RU" sz="1400" dirty="0">
                <a:solidFill>
                  <a:prstClr val="black"/>
                </a:solidFill>
                <a:latin typeface="+mj-lt"/>
              </a:rPr>
              <a:t>ст. 28) </a:t>
            </a: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7347" y="2799528"/>
            <a:ext cx="2916197" cy="21600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165100" dist="38100" algn="tl" rotWithShape="0">
              <a:prstClr val="black">
                <a:alpha val="12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4007" y="2806703"/>
            <a:ext cx="2568217" cy="21600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165100" dist="38100" algn="tl" rotWithShape="0">
              <a:prstClr val="black">
                <a:alpha val="12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2876" y="2799828"/>
            <a:ext cx="2433235" cy="21600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165100" dist="38100" algn="tl" rotWithShape="0">
              <a:prstClr val="black">
                <a:alpha val="12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64502190-E5DC-5E46-A64F-E06504269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88" y="1217508"/>
            <a:ext cx="11325225" cy="606994"/>
          </a:xfrm>
        </p:spPr>
        <p:txBody>
          <a:bodyPr/>
          <a:lstStyle/>
          <a:p>
            <a:r>
              <a:rPr lang="ru-RU" sz="2000" dirty="0"/>
              <a:t>Признаки нарушения Закона о </a:t>
            </a:r>
            <a:r>
              <a:rPr lang="ru-RU" sz="2000" dirty="0" smtClean="0"/>
              <a:t>рекламе:</a:t>
            </a:r>
            <a:endParaRPr lang="ru-RU" sz="2000" dirty="0"/>
          </a:p>
        </p:txBody>
      </p:sp>
      <p:sp>
        <p:nvSpPr>
          <p:cNvPr id="14" name="Скругленный прямоугольник 20">
            <a:extLst>
              <a:ext uri="{FF2B5EF4-FFF2-40B4-BE49-F238E27FC236}">
                <a16:creationId xmlns:a16="http://schemas.microsoft.com/office/drawing/2014/main" xmlns="" id="{CF5B8F90-DA77-854B-9659-0D0DD45DF2EF}"/>
              </a:ext>
            </a:extLst>
          </p:cNvPr>
          <p:cNvSpPr/>
          <p:nvPr/>
        </p:nvSpPr>
        <p:spPr>
          <a:xfrm>
            <a:off x="7595437" y="3066333"/>
            <a:ext cx="2868599" cy="1079405"/>
          </a:xfrm>
          <a:prstGeom prst="roundRect">
            <a:avLst>
              <a:gd name="adj" fmla="val 5191"/>
            </a:avLst>
          </a:prstGeom>
          <a:solidFill>
            <a:schemeClr val="accent1">
              <a:alpha val="25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A01AA26-F89C-8249-B7AE-69CE395D8767}"/>
              </a:ext>
            </a:extLst>
          </p:cNvPr>
          <p:cNvGrpSpPr/>
          <p:nvPr/>
        </p:nvGrpSpPr>
        <p:grpSpPr>
          <a:xfrm>
            <a:off x="1073231" y="5194945"/>
            <a:ext cx="9198993" cy="1283280"/>
            <a:chOff x="433387" y="5245753"/>
            <a:chExt cx="8573110" cy="128328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xmlns="" id="{F4DA952A-7FB2-9444-9C9B-C79DAC46EED5}"/>
                </a:ext>
              </a:extLst>
            </p:cNvPr>
            <p:cNvSpPr/>
            <p:nvPr/>
          </p:nvSpPr>
          <p:spPr>
            <a:xfrm>
              <a:off x="433387" y="5245753"/>
              <a:ext cx="8573110" cy="1283280"/>
            </a:xfrm>
            <a:prstGeom prst="roundRect">
              <a:avLst>
                <a:gd name="adj" fmla="val 857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5767EBF5-606E-6148-9B88-79C5656F82BD}"/>
                </a:ext>
              </a:extLst>
            </p:cNvPr>
            <p:cNvSpPr txBox="1"/>
            <p:nvPr/>
          </p:nvSpPr>
          <p:spPr>
            <a:xfrm>
              <a:off x="1453628" y="5320573"/>
              <a:ext cx="755286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400" b="1" dirty="0" smtClean="0"/>
                <a:t>Публикуя объявления «анонимных кредиторов», вы помогаете</a:t>
              </a:r>
              <a:r>
                <a:rPr lang="en-US" sz="1400" b="1" dirty="0" smtClean="0"/>
                <a:t> </a:t>
              </a:r>
              <a:r>
                <a:rPr lang="ru-RU" sz="1400" b="1" dirty="0" smtClean="0"/>
                <a:t>нелегальным участникам привлекать новых клиентов. 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400" b="1" dirty="0" smtClean="0"/>
                <a:t>Такую рекламу, в целях противодействия нелегальной деятельности на финансовом рынке, эффективно не допускать на этапе ее распространения 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890283FD-9972-D349-8847-05F4E3A61E13}"/>
                </a:ext>
              </a:extLst>
            </p:cNvPr>
            <p:cNvSpPr/>
            <p:nvPr/>
          </p:nvSpPr>
          <p:spPr>
            <a:xfrm>
              <a:off x="639789" y="5374784"/>
              <a:ext cx="669507" cy="6695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[T2O] TextBox 12">
              <a:extLst>
                <a:ext uri="{FF2B5EF4-FFF2-40B4-BE49-F238E27FC236}">
                  <a16:creationId xmlns:a16="http://schemas.microsoft.com/office/drawing/2014/main" xmlns="" id="{AE5B088F-D171-F347-9E44-7247CF85FDFD}"/>
                </a:ext>
              </a:extLst>
            </p:cNvPr>
            <p:cNvSpPr/>
            <p:nvPr/>
          </p:nvSpPr>
          <p:spPr>
            <a:xfrm>
              <a:off x="911719" y="5507471"/>
              <a:ext cx="107899" cy="397878"/>
            </a:xfrm>
            <a:custGeom>
              <a:avLst/>
              <a:gdLst/>
              <a:ahLst/>
              <a:cxnLst/>
              <a:rect l="l" t="t" r="r" b="b"/>
              <a:pathLst>
                <a:path w="107899" h="397878">
                  <a:moveTo>
                    <a:pt x="53949" y="296723"/>
                  </a:moveTo>
                  <a:cubicBezTo>
                    <a:pt x="69685" y="296723"/>
                    <a:pt x="82610" y="301499"/>
                    <a:pt x="92726" y="311053"/>
                  </a:cubicBezTo>
                  <a:cubicBezTo>
                    <a:pt x="102841" y="320606"/>
                    <a:pt x="107899" y="332502"/>
                    <a:pt x="107899" y="346738"/>
                  </a:cubicBezTo>
                  <a:cubicBezTo>
                    <a:pt x="107899" y="360975"/>
                    <a:pt x="102748" y="373057"/>
                    <a:pt x="92445" y="382986"/>
                  </a:cubicBezTo>
                  <a:cubicBezTo>
                    <a:pt x="82142" y="392914"/>
                    <a:pt x="69310" y="397878"/>
                    <a:pt x="53949" y="397878"/>
                  </a:cubicBezTo>
                  <a:cubicBezTo>
                    <a:pt x="38589" y="397878"/>
                    <a:pt x="25757" y="392914"/>
                    <a:pt x="15454" y="382986"/>
                  </a:cubicBezTo>
                  <a:cubicBezTo>
                    <a:pt x="5151" y="373057"/>
                    <a:pt x="0" y="360975"/>
                    <a:pt x="0" y="346738"/>
                  </a:cubicBezTo>
                  <a:cubicBezTo>
                    <a:pt x="0" y="332502"/>
                    <a:pt x="5058" y="320606"/>
                    <a:pt x="15173" y="311053"/>
                  </a:cubicBezTo>
                  <a:cubicBezTo>
                    <a:pt x="25289" y="301499"/>
                    <a:pt x="38214" y="296723"/>
                    <a:pt x="53949" y="296723"/>
                  </a:cubicBezTo>
                  <a:close/>
                  <a:moveTo>
                    <a:pt x="1686" y="0"/>
                  </a:moveTo>
                  <a:lnTo>
                    <a:pt x="106213" y="0"/>
                  </a:lnTo>
                  <a:lnTo>
                    <a:pt x="88792" y="256822"/>
                  </a:lnTo>
                  <a:lnTo>
                    <a:pt x="19107" y="25682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Нижний колонтитул 4">
            <a:extLst>
              <a:ext uri="{FF2B5EF4-FFF2-40B4-BE49-F238E27FC236}">
                <a16:creationId xmlns:a16="http://schemas.microsoft.com/office/drawing/2014/main" xmlns="" id="{45866C5F-A141-4546-8A53-F3915A9EF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6219" y="431800"/>
            <a:ext cx="9296711" cy="324001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tx1"/>
                </a:solidFill>
              </a:rPr>
              <a:t>Как распознать рекламу нелегальных услуг на финансовом рынке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49867" y="2113391"/>
            <a:ext cx="29060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Анонимные кредиторы</a:t>
            </a:r>
          </a:p>
        </p:txBody>
      </p:sp>
    </p:spTree>
    <p:extLst>
      <p:ext uri="{BB962C8B-B14F-4D97-AF65-F5344CB8AC3E}">
        <p14:creationId xmlns:p14="http://schemas.microsoft.com/office/powerpoint/2010/main" xmlns="" val="418087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53CCCCADF644845B44679F97B4379F0" ma:contentTypeVersion="1" ma:contentTypeDescription="Создание документа." ma:contentTypeScope="" ma:versionID="46265a73d459bdff94de0468751f4ccb">
  <xsd:schema xmlns:xsd="http://www.w3.org/2001/XMLSchema" xmlns:xs="http://www.w3.org/2001/XMLSchema" xmlns:p="http://schemas.microsoft.com/office/2006/metadata/properties" xmlns:ns2="b8a301b8-fba3-4a56-9ee3-0e2775d83ffb" targetNamespace="http://schemas.microsoft.com/office/2006/metadata/properties" ma:root="true" ma:fieldsID="7c95ad6c5f32494a945af1673268ec41" ns2:_="">
    <xsd:import namespace="b8a301b8-fba3-4a56-9ee3-0e2775d83ff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301b8-fba3-4a56-9ee3-0e2775d83ff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7515137-52CB-4B67-93AE-D5941C2B56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a301b8-fba3-4a56-9ee3-0e2775d83f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15C9FB-5256-4646-A682-8F86A2CBBE3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24FC562-063A-458C-8172-F6BB87557D6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B56E3D5-E39D-444D-9600-2B9B0AD40D17}">
  <ds:schemaRefs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www.w3.org/XML/1998/namespace"/>
    <ds:schemaRef ds:uri="http://purl.org/dc/terms/"/>
    <ds:schemaRef ds:uri="http://purl.org/dc/elements/1.1/"/>
    <ds:schemaRef ds:uri="b8a301b8-fba3-4a56-9ee3-0e2775d83ff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6135</TotalTime>
  <Words>1890</Words>
  <Application>Microsoft Office PowerPoint</Application>
  <PresentationFormat>Произвольный</PresentationFormat>
  <Paragraphs>180</Paragraphs>
  <Slides>19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Регулируемый рынок. Участники финансового рынка, поднадзорные Банку России*</vt:lpstr>
      <vt:lpstr>Слайд 3</vt:lpstr>
      <vt:lpstr>Слайд 4</vt:lpstr>
      <vt:lpstr>Слайд 5</vt:lpstr>
      <vt:lpstr>Признаки нарушения Закона о рекламе: </vt:lpstr>
      <vt:lpstr>Признаки нарушения Закона о рекламе:</vt:lpstr>
      <vt:lpstr>Слайд 8</vt:lpstr>
      <vt:lpstr>Признаки нарушения Закона о рекламе:</vt:lpstr>
      <vt:lpstr>Слайд 10</vt:lpstr>
      <vt:lpstr>Признаки финансовой пирамиды*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brodik</dc:creator>
  <cp:lastModifiedBy>to25-mirzaeva</cp:lastModifiedBy>
  <cp:revision>351</cp:revision>
  <cp:lastPrinted>2020-02-04T11:30:20Z</cp:lastPrinted>
  <dcterms:created xsi:type="dcterms:W3CDTF">2018-11-05T17:34:13Z</dcterms:created>
  <dcterms:modified xsi:type="dcterms:W3CDTF">2020-11-23T06:52:21Z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0x010100653CCCCADF644845B44679F97B4379F0</vt:lpwstr>
  </property>
</Properties>
</file>